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242" autoAdjust="0"/>
  </p:normalViewPr>
  <p:slideViewPr>
    <p:cSldViewPr snapToGrid="0" snapToObjects="1">
      <p:cViewPr varScale="1">
        <p:scale>
          <a:sx n="112" d="100"/>
          <a:sy n="112" d="100"/>
        </p:scale>
        <p:origin x="2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CAA172-FC17-9C46-915C-D4D6E3C71084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170D6EC-63E9-E74B-ABA5-5FB6A558C2B2}">
      <dgm:prSet phldrT="[Texte]" custT="1"/>
      <dgm:spPr/>
      <dgm:t>
        <a:bodyPr/>
        <a:lstStyle/>
        <a:p>
          <a:pPr rtl="0"/>
          <a:r>
            <a: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CHARGES FONCIÈRES DÉDUCTIBLES EN 2018 ET 2019</a:t>
          </a:r>
        </a:p>
        <a:p>
          <a:pPr rtl="0"/>
          <a:r>
            <a:rPr lang="fr-FR" sz="12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DEFINITIONS</a:t>
          </a:r>
        </a:p>
      </dgm:t>
    </dgm:pt>
    <dgm:pt modelId="{E2E2E426-B5C5-E344-92C3-39D1B7539ABA}" type="parTrans" cxnId="{6559F210-868B-054A-BF0C-61D0A4981758}">
      <dgm:prSet/>
      <dgm:spPr/>
      <dgm:t>
        <a:bodyPr/>
        <a:lstStyle/>
        <a:p>
          <a:endParaRPr lang="fr-FR"/>
        </a:p>
      </dgm:t>
    </dgm:pt>
    <dgm:pt modelId="{38F2C90F-DAAF-9347-92E9-E8B9B0AC4C5D}" type="sibTrans" cxnId="{6559F210-868B-054A-BF0C-61D0A4981758}">
      <dgm:prSet/>
      <dgm:spPr/>
      <dgm:t>
        <a:bodyPr/>
        <a:lstStyle/>
        <a:p>
          <a:endParaRPr lang="fr-FR"/>
        </a:p>
      </dgm:t>
    </dgm:pt>
    <dgm:pt modelId="{F8FE473A-657F-5644-83A0-6FC977C9B8B8}">
      <dgm:prSet phldrT="[Texte]" custT="1"/>
      <dgm:spPr/>
      <dgm:t>
        <a:bodyPr/>
        <a:lstStyle/>
        <a:p>
          <a:pPr rtl="0"/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 PILOTABLES </a:t>
          </a:r>
          <a:r>
            <a:rPr lang="fr-FR" sz="120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C</a:t>
          </a:r>
          <a:r>
            <a:rPr lang="fr-FR" sz="12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elles pour lesquelles le bailleur a la maîtrise et gère ainsi le calendrier de réalisation </a:t>
          </a:r>
        </a:p>
      </dgm:t>
    </dgm:pt>
    <dgm:pt modelId="{228FC344-22A3-6048-8CFF-A0808F93E54F}" type="parTrans" cxnId="{6131424F-53AC-C346-BA36-9FD78896EEA8}">
      <dgm:prSet/>
      <dgm:spPr/>
      <dgm:t>
        <a:bodyPr/>
        <a:lstStyle/>
        <a:p>
          <a:endParaRPr lang="fr-FR"/>
        </a:p>
      </dgm:t>
    </dgm:pt>
    <dgm:pt modelId="{CA5414B0-B2FE-EB4D-B956-8A7B5DF8E180}" type="sibTrans" cxnId="{6131424F-53AC-C346-BA36-9FD78896EEA8}">
      <dgm:prSet/>
      <dgm:spPr/>
      <dgm:t>
        <a:bodyPr/>
        <a:lstStyle/>
        <a:p>
          <a:endParaRPr lang="fr-FR"/>
        </a:p>
      </dgm:t>
    </dgm:pt>
    <dgm:pt modelId="{0064D788-FBE6-2A4B-97A7-633FF85896C4}">
      <dgm:prSet phldrT="[Texte]" custT="1"/>
      <dgm:spPr/>
      <dgm:t>
        <a:bodyPr anchor="t" anchorCtr="0"/>
        <a:lstStyle/>
        <a:p>
          <a:pPr marL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Il s’agit:</a:t>
          </a:r>
        </a:p>
        <a:p>
          <a:pPr marL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dépenses de réparation et d’entretien </a:t>
          </a:r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dépenses d’amélioration afférentes aux locaux d’habitation à l’exception des dépenses d’agrandissement, reconstruction ou construction </a:t>
          </a:r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dépenses d’amélioration afférentes aux locaux professionnels destinées à protéger des effets de l’amiante ou à faciliter l’accueil des handicapés </a:t>
          </a:r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dépenses d’amélioration, construction ou entretien spécifiques aux propriétés rurales </a:t>
          </a:r>
        </a:p>
        <a:p>
          <a:pPr marL="0"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gm:t>
    </dgm:pt>
    <dgm:pt modelId="{7D28FFDD-B4A5-8440-BFE9-0950EE3CA851}" type="parTrans" cxnId="{35E2D126-F57D-B249-893F-0D61822CA8ED}">
      <dgm:prSet/>
      <dgm:spPr/>
      <dgm:t>
        <a:bodyPr/>
        <a:lstStyle/>
        <a:p>
          <a:endParaRPr lang="fr-FR"/>
        </a:p>
      </dgm:t>
    </dgm:pt>
    <dgm:pt modelId="{BBEA76EA-50A5-5D4F-A719-95EE91B0DFAE}" type="sibTrans" cxnId="{35E2D126-F57D-B249-893F-0D61822CA8ED}">
      <dgm:prSet/>
      <dgm:spPr/>
      <dgm:t>
        <a:bodyPr/>
        <a:lstStyle/>
        <a:p>
          <a:endParaRPr lang="fr-FR"/>
        </a:p>
      </dgm:t>
    </dgm:pt>
    <dgm:pt modelId="{80CB1665-9388-C446-9397-FE40BA3047F2}">
      <dgm:prSet phldrT="[Texte]" custT="1"/>
      <dgm:spPr/>
      <dgm:t>
        <a:bodyPr anchor="ctr" anchorCtr="0"/>
        <a:lstStyle/>
        <a:p>
          <a:pPr rtl="0"/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RÉCURRENTES </a:t>
          </a:r>
          <a:r>
            <a:rPr lang="fr-FR" sz="1200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rtl="0"/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Celles pour lesquelles le propriétaire ne peut pas influer sur l’échéance car celles-ci sont dues périodiquement ou simplement parce qu’il ne possède pas la maîtrise de la dette. </a:t>
          </a:r>
        </a:p>
      </dgm:t>
    </dgm:pt>
    <dgm:pt modelId="{862BD2BC-6521-2243-B7E1-B0384F0EF92C}" type="parTrans" cxnId="{FBA2287F-F93F-7749-B914-82276007BB60}">
      <dgm:prSet/>
      <dgm:spPr/>
      <dgm:t>
        <a:bodyPr/>
        <a:lstStyle/>
        <a:p>
          <a:endParaRPr lang="fr-FR"/>
        </a:p>
      </dgm:t>
    </dgm:pt>
    <dgm:pt modelId="{314DF903-F6C0-C14C-BC70-A982F4C6A480}" type="sibTrans" cxnId="{FBA2287F-F93F-7749-B914-82276007BB60}">
      <dgm:prSet/>
      <dgm:spPr/>
      <dgm:t>
        <a:bodyPr/>
        <a:lstStyle/>
        <a:p>
          <a:endParaRPr lang="fr-FR"/>
        </a:p>
      </dgm:t>
    </dgm:pt>
    <dgm:pt modelId="{1018340A-8253-B842-932B-623949A766DF}">
      <dgm:prSet phldrT="[Texte]" custT="1"/>
      <dgm:spPr/>
      <dgm:t>
        <a:bodyPr anchor="t" anchorCtr="0"/>
        <a:lstStyle/>
        <a:p>
          <a:pPr algn="ctr"/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Il s’agit </a:t>
          </a: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algn="l"/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primes d’assurances </a:t>
          </a:r>
        </a:p>
        <a:p>
          <a:pPr algn="l">
            <a:buFont typeface="Calibri" panose="020F0502020204030204" pitchFamily="34" charset="0"/>
            <a:buChar char="-"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provisions pour dépenses supportées par le propriétaire dans le cadre (ou non) du budget prévisionnel de la copropriété </a:t>
          </a:r>
        </a:p>
        <a:p>
          <a:pPr algn="l">
            <a:buFont typeface="Calibri" panose="020F0502020204030204" pitchFamily="34" charset="0"/>
            <a:buChar char="-"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impôts dus par le propriétaire des biens loués (sauf la taxe sur les locaux à usage de bureaux/locaux commerciaux ou locaux de stockage en Ile de France)</a:t>
          </a:r>
        </a:p>
        <a:p>
          <a:pPr algn="l">
            <a:buFont typeface="Calibri" panose="020F0502020204030204" pitchFamily="34" charset="0"/>
            <a:buChar char="-"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intérêts des dettes contractées pour l’acquisition/conservation/entretien ou construction de propriétés</a:t>
          </a:r>
        </a:p>
        <a:p>
          <a:pPr algn="l">
            <a:buFont typeface="Calibri" panose="020F0502020204030204" pitchFamily="34" charset="0"/>
            <a:buChar char="-"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frais de gestion (rémunération des concierges, frais de procédure, honoraires et commission versés à des tiers pour la gestion des immeubles…)</a:t>
          </a:r>
        </a:p>
        <a:p>
          <a:pPr algn="l">
            <a:buFont typeface="Calibri" panose="020F0502020204030204" pitchFamily="34" charset="0"/>
            <a:buChar char="-"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dépenses supportées par un Fond de placement immobilier (FPI)</a:t>
          </a:r>
        </a:p>
        <a:p>
          <a:pPr algn="l"/>
          <a:endParaRPr lang="fr-FR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algn="l"/>
          <a:endParaRPr lang="fr-FR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7D5284-6B6B-004A-B59B-AFE7AC582BD8}" type="parTrans" cxnId="{B1929BF6-3098-4A4A-B8AA-7268A60AFB22}">
      <dgm:prSet/>
      <dgm:spPr/>
      <dgm:t>
        <a:bodyPr/>
        <a:lstStyle/>
        <a:p>
          <a:endParaRPr lang="fr-FR"/>
        </a:p>
      </dgm:t>
    </dgm:pt>
    <dgm:pt modelId="{CCC05BDE-7421-2C4A-B0FB-7098391FB443}" type="sibTrans" cxnId="{B1929BF6-3098-4A4A-B8AA-7268A60AFB22}">
      <dgm:prSet/>
      <dgm:spPr/>
      <dgm:t>
        <a:bodyPr/>
        <a:lstStyle/>
        <a:p>
          <a:endParaRPr lang="fr-FR"/>
        </a:p>
      </dgm:t>
    </dgm:pt>
    <dgm:pt modelId="{878DA171-F2AB-BF42-ABC3-F0B90E1F439A}" type="pres">
      <dgm:prSet presAssocID="{B4CAA172-FC17-9C46-915C-D4D6E3C7108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C9D3BBC-7E29-7342-A467-9D371AF18318}" type="pres">
      <dgm:prSet presAssocID="{8170D6EC-63E9-E74B-ABA5-5FB6A558C2B2}" presName="hierRoot1" presStyleCnt="0"/>
      <dgm:spPr/>
    </dgm:pt>
    <dgm:pt modelId="{19C5BD69-6849-D044-AC29-A560AD54985B}" type="pres">
      <dgm:prSet presAssocID="{8170D6EC-63E9-E74B-ABA5-5FB6A558C2B2}" presName="composite" presStyleCnt="0"/>
      <dgm:spPr/>
    </dgm:pt>
    <dgm:pt modelId="{BBC794E2-3B8F-0D4C-A2A5-42AB18173F83}" type="pres">
      <dgm:prSet presAssocID="{8170D6EC-63E9-E74B-ABA5-5FB6A558C2B2}" presName="background" presStyleLbl="node0" presStyleIdx="0" presStyleCnt="1"/>
      <dgm:spPr/>
    </dgm:pt>
    <dgm:pt modelId="{FE213B2F-4BFB-5341-8B96-D999102370E5}" type="pres">
      <dgm:prSet presAssocID="{8170D6EC-63E9-E74B-ABA5-5FB6A558C2B2}" presName="text" presStyleLbl="fgAcc0" presStyleIdx="0" presStyleCnt="1" custScaleY="45234" custLinFactNeighborX="-20614" custLinFactNeighborY="-3388">
        <dgm:presLayoutVars>
          <dgm:chPref val="3"/>
        </dgm:presLayoutVars>
      </dgm:prSet>
      <dgm:spPr/>
    </dgm:pt>
    <dgm:pt modelId="{F1D0E535-D380-4245-AE06-484302306B19}" type="pres">
      <dgm:prSet presAssocID="{8170D6EC-63E9-E74B-ABA5-5FB6A558C2B2}" presName="hierChild2" presStyleCnt="0"/>
      <dgm:spPr/>
    </dgm:pt>
    <dgm:pt modelId="{F108774D-C76E-7C42-AE53-D3780B03F264}" type="pres">
      <dgm:prSet presAssocID="{228FC344-22A3-6048-8CFF-A0808F93E54F}" presName="Name10" presStyleLbl="parChTrans1D2" presStyleIdx="0" presStyleCnt="2"/>
      <dgm:spPr/>
    </dgm:pt>
    <dgm:pt modelId="{F7612D74-2F37-0445-8FC2-FD66DC3D4A42}" type="pres">
      <dgm:prSet presAssocID="{F8FE473A-657F-5644-83A0-6FC977C9B8B8}" presName="hierRoot2" presStyleCnt="0"/>
      <dgm:spPr/>
    </dgm:pt>
    <dgm:pt modelId="{7642B3A5-91B0-B241-8096-68C2690699ED}" type="pres">
      <dgm:prSet presAssocID="{F8FE473A-657F-5644-83A0-6FC977C9B8B8}" presName="composite2" presStyleCnt="0"/>
      <dgm:spPr/>
    </dgm:pt>
    <dgm:pt modelId="{EA2D450C-C1F6-364E-9AE8-F72BAF1A1CA6}" type="pres">
      <dgm:prSet presAssocID="{F8FE473A-657F-5644-83A0-6FC977C9B8B8}" presName="background2" presStyleLbl="node2" presStyleIdx="0" presStyleCnt="2"/>
      <dgm:spPr/>
    </dgm:pt>
    <dgm:pt modelId="{701FB002-60A9-3F4A-8331-969A79CACEE8}" type="pres">
      <dgm:prSet presAssocID="{F8FE473A-657F-5644-83A0-6FC977C9B8B8}" presName="text2" presStyleLbl="fgAcc2" presStyleIdx="0" presStyleCnt="2" custScaleY="35976" custLinFactNeighborX="478" custLinFactNeighborY="-6772">
        <dgm:presLayoutVars>
          <dgm:chPref val="3"/>
        </dgm:presLayoutVars>
      </dgm:prSet>
      <dgm:spPr/>
    </dgm:pt>
    <dgm:pt modelId="{CD36B47F-D5C3-1F4B-B876-72CB85D33818}" type="pres">
      <dgm:prSet presAssocID="{F8FE473A-657F-5644-83A0-6FC977C9B8B8}" presName="hierChild3" presStyleCnt="0"/>
      <dgm:spPr/>
    </dgm:pt>
    <dgm:pt modelId="{575A33A4-675D-934B-898D-19C2B14E60CF}" type="pres">
      <dgm:prSet presAssocID="{7D28FFDD-B4A5-8440-BFE9-0950EE3CA851}" presName="Name17" presStyleLbl="parChTrans1D3" presStyleIdx="0" presStyleCnt="2"/>
      <dgm:spPr/>
    </dgm:pt>
    <dgm:pt modelId="{3B29B5DE-FE37-3A4C-8BC4-8CEBC7E46ADE}" type="pres">
      <dgm:prSet presAssocID="{0064D788-FBE6-2A4B-97A7-633FF85896C4}" presName="hierRoot3" presStyleCnt="0"/>
      <dgm:spPr/>
    </dgm:pt>
    <dgm:pt modelId="{6BC9C9D5-8993-B44E-9ED1-ABFD737A9E37}" type="pres">
      <dgm:prSet presAssocID="{0064D788-FBE6-2A4B-97A7-633FF85896C4}" presName="composite3" presStyleCnt="0"/>
      <dgm:spPr/>
    </dgm:pt>
    <dgm:pt modelId="{00855FEC-230B-CD4E-9CC2-F2F4B0E24DF4}" type="pres">
      <dgm:prSet presAssocID="{0064D788-FBE6-2A4B-97A7-633FF85896C4}" presName="background3" presStyleLbl="node3" presStyleIdx="0" presStyleCnt="2"/>
      <dgm:spPr/>
    </dgm:pt>
    <dgm:pt modelId="{9C36892C-FC4A-BE4A-A967-A9D832B9643B}" type="pres">
      <dgm:prSet presAssocID="{0064D788-FBE6-2A4B-97A7-633FF85896C4}" presName="text3" presStyleLbl="fgAcc3" presStyleIdx="0" presStyleCnt="2" custScaleX="168790" custScaleY="157391" custLinFactNeighborX="35" custLinFactNeighborY="-3070">
        <dgm:presLayoutVars>
          <dgm:chPref val="3"/>
        </dgm:presLayoutVars>
      </dgm:prSet>
      <dgm:spPr/>
    </dgm:pt>
    <dgm:pt modelId="{C3E195DB-8F28-2648-AF61-E5D6A43EBBCF}" type="pres">
      <dgm:prSet presAssocID="{0064D788-FBE6-2A4B-97A7-633FF85896C4}" presName="hierChild4" presStyleCnt="0"/>
      <dgm:spPr/>
    </dgm:pt>
    <dgm:pt modelId="{2985AE53-24FD-B940-A643-8A54747BAEF7}" type="pres">
      <dgm:prSet presAssocID="{862BD2BC-6521-2243-B7E1-B0384F0EF92C}" presName="Name10" presStyleLbl="parChTrans1D2" presStyleIdx="1" presStyleCnt="2"/>
      <dgm:spPr/>
    </dgm:pt>
    <dgm:pt modelId="{6AFE1C66-C910-E648-8927-FEC88C36CB2E}" type="pres">
      <dgm:prSet presAssocID="{80CB1665-9388-C446-9397-FE40BA3047F2}" presName="hierRoot2" presStyleCnt="0"/>
      <dgm:spPr/>
    </dgm:pt>
    <dgm:pt modelId="{C72C662A-927B-B24A-BA3B-BE6A107D9FC1}" type="pres">
      <dgm:prSet presAssocID="{80CB1665-9388-C446-9397-FE40BA3047F2}" presName="composite2" presStyleCnt="0"/>
      <dgm:spPr/>
    </dgm:pt>
    <dgm:pt modelId="{93AD2B2A-98D6-6247-8ACD-5428DF3774E6}" type="pres">
      <dgm:prSet presAssocID="{80CB1665-9388-C446-9397-FE40BA3047F2}" presName="background2" presStyleLbl="node2" presStyleIdx="1" presStyleCnt="2"/>
      <dgm:spPr/>
    </dgm:pt>
    <dgm:pt modelId="{40382C72-AC04-8A40-BB90-CDD3028A31A0}" type="pres">
      <dgm:prSet presAssocID="{80CB1665-9388-C446-9397-FE40BA3047F2}" presName="text2" presStyleLbl="fgAcc2" presStyleIdx="1" presStyleCnt="2" custScaleY="87155" custLinFactNeighborX="-519" custLinFactNeighborY="-18632">
        <dgm:presLayoutVars>
          <dgm:chPref val="3"/>
        </dgm:presLayoutVars>
      </dgm:prSet>
      <dgm:spPr/>
    </dgm:pt>
    <dgm:pt modelId="{768AB3ED-8F44-724A-BD8B-F1067C097188}" type="pres">
      <dgm:prSet presAssocID="{80CB1665-9388-C446-9397-FE40BA3047F2}" presName="hierChild3" presStyleCnt="0"/>
      <dgm:spPr/>
    </dgm:pt>
    <dgm:pt modelId="{34EFD444-21EA-2240-B863-01ADD58681B0}" type="pres">
      <dgm:prSet presAssocID="{327D5284-6B6B-004A-B59B-AFE7AC582BD8}" presName="Name17" presStyleLbl="parChTrans1D3" presStyleIdx="1" presStyleCnt="2"/>
      <dgm:spPr/>
    </dgm:pt>
    <dgm:pt modelId="{626478A4-5D48-EE4E-AE9E-0FEE6E26001F}" type="pres">
      <dgm:prSet presAssocID="{1018340A-8253-B842-932B-623949A766DF}" presName="hierRoot3" presStyleCnt="0"/>
      <dgm:spPr/>
    </dgm:pt>
    <dgm:pt modelId="{956A1C5D-ED10-F04C-834B-4DA353A68EA8}" type="pres">
      <dgm:prSet presAssocID="{1018340A-8253-B842-932B-623949A766DF}" presName="composite3" presStyleCnt="0"/>
      <dgm:spPr/>
    </dgm:pt>
    <dgm:pt modelId="{5E48498E-5DD8-C846-B284-94A63B0495AA}" type="pres">
      <dgm:prSet presAssocID="{1018340A-8253-B842-932B-623949A766DF}" presName="background3" presStyleLbl="node3" presStyleIdx="1" presStyleCnt="2"/>
      <dgm:spPr/>
    </dgm:pt>
    <dgm:pt modelId="{4BFD50BF-88C1-4C49-8335-983C7A08AF5B}" type="pres">
      <dgm:prSet presAssocID="{1018340A-8253-B842-932B-623949A766DF}" presName="text3" presStyleLbl="fgAcc3" presStyleIdx="1" presStyleCnt="2" custScaleX="162503" custScaleY="168160" custLinFactNeighborX="-1077" custLinFactNeighborY="-30492">
        <dgm:presLayoutVars>
          <dgm:chPref val="3"/>
        </dgm:presLayoutVars>
      </dgm:prSet>
      <dgm:spPr/>
    </dgm:pt>
    <dgm:pt modelId="{779D6240-83BA-6647-9322-5806A4992ED3}" type="pres">
      <dgm:prSet presAssocID="{1018340A-8253-B842-932B-623949A766DF}" presName="hierChild4" presStyleCnt="0"/>
      <dgm:spPr/>
    </dgm:pt>
  </dgm:ptLst>
  <dgm:cxnLst>
    <dgm:cxn modelId="{A472DC01-062C-1647-AD43-BA5A631DEE9E}" type="presOf" srcId="{327D5284-6B6B-004A-B59B-AFE7AC582BD8}" destId="{34EFD444-21EA-2240-B863-01ADD58681B0}" srcOrd="0" destOrd="0" presId="urn:microsoft.com/office/officeart/2005/8/layout/hierarchy1"/>
    <dgm:cxn modelId="{2E009505-0811-1046-9F7A-29A8354A7147}" type="presOf" srcId="{1018340A-8253-B842-932B-623949A766DF}" destId="{4BFD50BF-88C1-4C49-8335-983C7A08AF5B}" srcOrd="0" destOrd="0" presId="urn:microsoft.com/office/officeart/2005/8/layout/hierarchy1"/>
    <dgm:cxn modelId="{6559F210-868B-054A-BF0C-61D0A4981758}" srcId="{B4CAA172-FC17-9C46-915C-D4D6E3C71084}" destId="{8170D6EC-63E9-E74B-ABA5-5FB6A558C2B2}" srcOrd="0" destOrd="0" parTransId="{E2E2E426-B5C5-E344-92C3-39D1B7539ABA}" sibTransId="{38F2C90F-DAAF-9347-92E9-E8B9B0AC4C5D}"/>
    <dgm:cxn modelId="{540FAC12-0EF2-F648-83ED-9EE7086071D6}" type="presOf" srcId="{862BD2BC-6521-2243-B7E1-B0384F0EF92C}" destId="{2985AE53-24FD-B940-A643-8A54747BAEF7}" srcOrd="0" destOrd="0" presId="urn:microsoft.com/office/officeart/2005/8/layout/hierarchy1"/>
    <dgm:cxn modelId="{55C0C325-A48A-5749-8704-A58754A245A8}" type="presOf" srcId="{0064D788-FBE6-2A4B-97A7-633FF85896C4}" destId="{9C36892C-FC4A-BE4A-A967-A9D832B9643B}" srcOrd="0" destOrd="0" presId="urn:microsoft.com/office/officeart/2005/8/layout/hierarchy1"/>
    <dgm:cxn modelId="{A548AE26-8D17-5343-9B98-BAA967DF4F13}" type="presOf" srcId="{F8FE473A-657F-5644-83A0-6FC977C9B8B8}" destId="{701FB002-60A9-3F4A-8331-969A79CACEE8}" srcOrd="0" destOrd="0" presId="urn:microsoft.com/office/officeart/2005/8/layout/hierarchy1"/>
    <dgm:cxn modelId="{35E2D126-F57D-B249-893F-0D61822CA8ED}" srcId="{F8FE473A-657F-5644-83A0-6FC977C9B8B8}" destId="{0064D788-FBE6-2A4B-97A7-633FF85896C4}" srcOrd="0" destOrd="0" parTransId="{7D28FFDD-B4A5-8440-BFE9-0950EE3CA851}" sibTransId="{BBEA76EA-50A5-5D4F-A719-95EE91B0DFAE}"/>
    <dgm:cxn modelId="{D587743C-9182-AE41-932D-A55D68987AFF}" type="presOf" srcId="{228FC344-22A3-6048-8CFF-A0808F93E54F}" destId="{F108774D-C76E-7C42-AE53-D3780B03F264}" srcOrd="0" destOrd="0" presId="urn:microsoft.com/office/officeart/2005/8/layout/hierarchy1"/>
    <dgm:cxn modelId="{6131424F-53AC-C346-BA36-9FD78896EEA8}" srcId="{8170D6EC-63E9-E74B-ABA5-5FB6A558C2B2}" destId="{F8FE473A-657F-5644-83A0-6FC977C9B8B8}" srcOrd="0" destOrd="0" parTransId="{228FC344-22A3-6048-8CFF-A0808F93E54F}" sibTransId="{CA5414B0-B2FE-EB4D-B956-8A7B5DF8E180}"/>
    <dgm:cxn modelId="{C821FD50-CF3C-C044-B5BE-D8B5E14040E4}" type="presOf" srcId="{B4CAA172-FC17-9C46-915C-D4D6E3C71084}" destId="{878DA171-F2AB-BF42-ABC3-F0B90E1F439A}" srcOrd="0" destOrd="0" presId="urn:microsoft.com/office/officeart/2005/8/layout/hierarchy1"/>
    <dgm:cxn modelId="{FBA2287F-F93F-7749-B914-82276007BB60}" srcId="{8170D6EC-63E9-E74B-ABA5-5FB6A558C2B2}" destId="{80CB1665-9388-C446-9397-FE40BA3047F2}" srcOrd="1" destOrd="0" parTransId="{862BD2BC-6521-2243-B7E1-B0384F0EF92C}" sibTransId="{314DF903-F6C0-C14C-BC70-A982F4C6A480}"/>
    <dgm:cxn modelId="{24DDBCB8-81E3-164C-B9B3-8814A99C65A0}" type="presOf" srcId="{8170D6EC-63E9-E74B-ABA5-5FB6A558C2B2}" destId="{FE213B2F-4BFB-5341-8B96-D999102370E5}" srcOrd="0" destOrd="0" presId="urn:microsoft.com/office/officeart/2005/8/layout/hierarchy1"/>
    <dgm:cxn modelId="{9DBBF5C2-E324-654D-B384-40C4E24FDD68}" type="presOf" srcId="{7D28FFDD-B4A5-8440-BFE9-0950EE3CA851}" destId="{575A33A4-675D-934B-898D-19C2B14E60CF}" srcOrd="0" destOrd="0" presId="urn:microsoft.com/office/officeart/2005/8/layout/hierarchy1"/>
    <dgm:cxn modelId="{ACC6E4C3-6CC2-6E4A-B06C-A8535FF9C880}" type="presOf" srcId="{80CB1665-9388-C446-9397-FE40BA3047F2}" destId="{40382C72-AC04-8A40-BB90-CDD3028A31A0}" srcOrd="0" destOrd="0" presId="urn:microsoft.com/office/officeart/2005/8/layout/hierarchy1"/>
    <dgm:cxn modelId="{B1929BF6-3098-4A4A-B8AA-7268A60AFB22}" srcId="{80CB1665-9388-C446-9397-FE40BA3047F2}" destId="{1018340A-8253-B842-932B-623949A766DF}" srcOrd="0" destOrd="0" parTransId="{327D5284-6B6B-004A-B59B-AFE7AC582BD8}" sibTransId="{CCC05BDE-7421-2C4A-B0FB-7098391FB443}"/>
    <dgm:cxn modelId="{6CC841B1-A16B-B64B-80FB-36CB0CB2DE49}" type="presParOf" srcId="{878DA171-F2AB-BF42-ABC3-F0B90E1F439A}" destId="{8C9D3BBC-7E29-7342-A467-9D371AF18318}" srcOrd="0" destOrd="0" presId="urn:microsoft.com/office/officeart/2005/8/layout/hierarchy1"/>
    <dgm:cxn modelId="{DF1148C6-9A9C-0D45-BFD7-6342BC826869}" type="presParOf" srcId="{8C9D3BBC-7E29-7342-A467-9D371AF18318}" destId="{19C5BD69-6849-D044-AC29-A560AD54985B}" srcOrd="0" destOrd="0" presId="urn:microsoft.com/office/officeart/2005/8/layout/hierarchy1"/>
    <dgm:cxn modelId="{44FBE119-20DF-D048-9303-F24EC4C5FC17}" type="presParOf" srcId="{19C5BD69-6849-D044-AC29-A560AD54985B}" destId="{BBC794E2-3B8F-0D4C-A2A5-42AB18173F83}" srcOrd="0" destOrd="0" presId="urn:microsoft.com/office/officeart/2005/8/layout/hierarchy1"/>
    <dgm:cxn modelId="{F9BD0560-2741-134E-824B-B099FCBEAE87}" type="presParOf" srcId="{19C5BD69-6849-D044-AC29-A560AD54985B}" destId="{FE213B2F-4BFB-5341-8B96-D999102370E5}" srcOrd="1" destOrd="0" presId="urn:microsoft.com/office/officeart/2005/8/layout/hierarchy1"/>
    <dgm:cxn modelId="{3750EF4E-AB6E-BC49-A33D-2D925D12CFEC}" type="presParOf" srcId="{8C9D3BBC-7E29-7342-A467-9D371AF18318}" destId="{F1D0E535-D380-4245-AE06-484302306B19}" srcOrd="1" destOrd="0" presId="urn:microsoft.com/office/officeart/2005/8/layout/hierarchy1"/>
    <dgm:cxn modelId="{A328B9AF-6278-5F40-8956-0E61C1495DE4}" type="presParOf" srcId="{F1D0E535-D380-4245-AE06-484302306B19}" destId="{F108774D-C76E-7C42-AE53-D3780B03F264}" srcOrd="0" destOrd="0" presId="urn:microsoft.com/office/officeart/2005/8/layout/hierarchy1"/>
    <dgm:cxn modelId="{17CC5961-45EE-0A42-AF96-C7AE312B78B6}" type="presParOf" srcId="{F1D0E535-D380-4245-AE06-484302306B19}" destId="{F7612D74-2F37-0445-8FC2-FD66DC3D4A42}" srcOrd="1" destOrd="0" presId="urn:microsoft.com/office/officeart/2005/8/layout/hierarchy1"/>
    <dgm:cxn modelId="{DA5FEED5-9F9D-C141-87D3-C8B75C76C941}" type="presParOf" srcId="{F7612D74-2F37-0445-8FC2-FD66DC3D4A42}" destId="{7642B3A5-91B0-B241-8096-68C2690699ED}" srcOrd="0" destOrd="0" presId="urn:microsoft.com/office/officeart/2005/8/layout/hierarchy1"/>
    <dgm:cxn modelId="{E184C53C-4109-DC43-9D5D-C3DF16ADDEE9}" type="presParOf" srcId="{7642B3A5-91B0-B241-8096-68C2690699ED}" destId="{EA2D450C-C1F6-364E-9AE8-F72BAF1A1CA6}" srcOrd="0" destOrd="0" presId="urn:microsoft.com/office/officeart/2005/8/layout/hierarchy1"/>
    <dgm:cxn modelId="{CB753CE0-1F54-C842-8ABF-41F0F64FAB44}" type="presParOf" srcId="{7642B3A5-91B0-B241-8096-68C2690699ED}" destId="{701FB002-60A9-3F4A-8331-969A79CACEE8}" srcOrd="1" destOrd="0" presId="urn:microsoft.com/office/officeart/2005/8/layout/hierarchy1"/>
    <dgm:cxn modelId="{80D6A997-690F-5541-B056-C11266C71CFE}" type="presParOf" srcId="{F7612D74-2F37-0445-8FC2-FD66DC3D4A42}" destId="{CD36B47F-D5C3-1F4B-B876-72CB85D33818}" srcOrd="1" destOrd="0" presId="urn:microsoft.com/office/officeart/2005/8/layout/hierarchy1"/>
    <dgm:cxn modelId="{179EBF25-104F-2843-A500-9EE117D6861A}" type="presParOf" srcId="{CD36B47F-D5C3-1F4B-B876-72CB85D33818}" destId="{575A33A4-675D-934B-898D-19C2B14E60CF}" srcOrd="0" destOrd="0" presId="urn:microsoft.com/office/officeart/2005/8/layout/hierarchy1"/>
    <dgm:cxn modelId="{C5D8A8BD-AF95-A246-A9D1-F6773AB91102}" type="presParOf" srcId="{CD36B47F-D5C3-1F4B-B876-72CB85D33818}" destId="{3B29B5DE-FE37-3A4C-8BC4-8CEBC7E46ADE}" srcOrd="1" destOrd="0" presId="urn:microsoft.com/office/officeart/2005/8/layout/hierarchy1"/>
    <dgm:cxn modelId="{9D86A101-F96B-D746-9AE2-6A1961437183}" type="presParOf" srcId="{3B29B5DE-FE37-3A4C-8BC4-8CEBC7E46ADE}" destId="{6BC9C9D5-8993-B44E-9ED1-ABFD737A9E37}" srcOrd="0" destOrd="0" presId="urn:microsoft.com/office/officeart/2005/8/layout/hierarchy1"/>
    <dgm:cxn modelId="{4A39DC9E-1379-5C4B-BDA3-3E7A42CE6C85}" type="presParOf" srcId="{6BC9C9D5-8993-B44E-9ED1-ABFD737A9E37}" destId="{00855FEC-230B-CD4E-9CC2-F2F4B0E24DF4}" srcOrd="0" destOrd="0" presId="urn:microsoft.com/office/officeart/2005/8/layout/hierarchy1"/>
    <dgm:cxn modelId="{157CC6FB-8B73-1549-9000-2BA43AA93C50}" type="presParOf" srcId="{6BC9C9D5-8993-B44E-9ED1-ABFD737A9E37}" destId="{9C36892C-FC4A-BE4A-A967-A9D832B9643B}" srcOrd="1" destOrd="0" presId="urn:microsoft.com/office/officeart/2005/8/layout/hierarchy1"/>
    <dgm:cxn modelId="{7A84EE22-61F1-0B48-B8B2-971FF4F2D007}" type="presParOf" srcId="{3B29B5DE-FE37-3A4C-8BC4-8CEBC7E46ADE}" destId="{C3E195DB-8F28-2648-AF61-E5D6A43EBBCF}" srcOrd="1" destOrd="0" presId="urn:microsoft.com/office/officeart/2005/8/layout/hierarchy1"/>
    <dgm:cxn modelId="{774ABCD7-482B-CC40-8222-B2DB418CC15A}" type="presParOf" srcId="{F1D0E535-D380-4245-AE06-484302306B19}" destId="{2985AE53-24FD-B940-A643-8A54747BAEF7}" srcOrd="2" destOrd="0" presId="urn:microsoft.com/office/officeart/2005/8/layout/hierarchy1"/>
    <dgm:cxn modelId="{3D460A6A-FB38-1849-B1BF-BF2BE4D85C3B}" type="presParOf" srcId="{F1D0E535-D380-4245-AE06-484302306B19}" destId="{6AFE1C66-C910-E648-8927-FEC88C36CB2E}" srcOrd="3" destOrd="0" presId="urn:microsoft.com/office/officeart/2005/8/layout/hierarchy1"/>
    <dgm:cxn modelId="{71CF7D88-9B29-B74A-B676-597AEBF69182}" type="presParOf" srcId="{6AFE1C66-C910-E648-8927-FEC88C36CB2E}" destId="{C72C662A-927B-B24A-BA3B-BE6A107D9FC1}" srcOrd="0" destOrd="0" presId="urn:microsoft.com/office/officeart/2005/8/layout/hierarchy1"/>
    <dgm:cxn modelId="{8B9AF48F-25BA-7343-8FFC-E0F0DB689CCC}" type="presParOf" srcId="{C72C662A-927B-B24A-BA3B-BE6A107D9FC1}" destId="{93AD2B2A-98D6-6247-8ACD-5428DF3774E6}" srcOrd="0" destOrd="0" presId="urn:microsoft.com/office/officeart/2005/8/layout/hierarchy1"/>
    <dgm:cxn modelId="{BC09B280-F5D5-A048-BDF6-AB68021D29C3}" type="presParOf" srcId="{C72C662A-927B-B24A-BA3B-BE6A107D9FC1}" destId="{40382C72-AC04-8A40-BB90-CDD3028A31A0}" srcOrd="1" destOrd="0" presId="urn:microsoft.com/office/officeart/2005/8/layout/hierarchy1"/>
    <dgm:cxn modelId="{3D66F045-17D2-3348-AA11-337805D97B99}" type="presParOf" srcId="{6AFE1C66-C910-E648-8927-FEC88C36CB2E}" destId="{768AB3ED-8F44-724A-BD8B-F1067C097188}" srcOrd="1" destOrd="0" presId="urn:microsoft.com/office/officeart/2005/8/layout/hierarchy1"/>
    <dgm:cxn modelId="{587D038F-78F9-7E4D-B331-FBDE2CC9851A}" type="presParOf" srcId="{768AB3ED-8F44-724A-BD8B-F1067C097188}" destId="{34EFD444-21EA-2240-B863-01ADD58681B0}" srcOrd="0" destOrd="0" presId="urn:microsoft.com/office/officeart/2005/8/layout/hierarchy1"/>
    <dgm:cxn modelId="{388C1416-9B54-E14D-BF70-AF1D875C60C2}" type="presParOf" srcId="{768AB3ED-8F44-724A-BD8B-F1067C097188}" destId="{626478A4-5D48-EE4E-AE9E-0FEE6E26001F}" srcOrd="1" destOrd="0" presId="urn:microsoft.com/office/officeart/2005/8/layout/hierarchy1"/>
    <dgm:cxn modelId="{23F8224A-E4C9-FC44-9CF6-35EE3052B13B}" type="presParOf" srcId="{626478A4-5D48-EE4E-AE9E-0FEE6E26001F}" destId="{956A1C5D-ED10-F04C-834B-4DA353A68EA8}" srcOrd="0" destOrd="0" presId="urn:microsoft.com/office/officeart/2005/8/layout/hierarchy1"/>
    <dgm:cxn modelId="{C37D4B46-7330-7E4C-952F-B5283406F091}" type="presParOf" srcId="{956A1C5D-ED10-F04C-834B-4DA353A68EA8}" destId="{5E48498E-5DD8-C846-B284-94A63B0495AA}" srcOrd="0" destOrd="0" presId="urn:microsoft.com/office/officeart/2005/8/layout/hierarchy1"/>
    <dgm:cxn modelId="{9CAF9EAB-AF6F-4147-8491-9F22CB55C926}" type="presParOf" srcId="{956A1C5D-ED10-F04C-834B-4DA353A68EA8}" destId="{4BFD50BF-88C1-4C49-8335-983C7A08AF5B}" srcOrd="1" destOrd="0" presId="urn:microsoft.com/office/officeart/2005/8/layout/hierarchy1"/>
    <dgm:cxn modelId="{9A364496-AE30-6043-929A-B67603879E6A}" type="presParOf" srcId="{626478A4-5D48-EE4E-AE9E-0FEE6E26001F}" destId="{779D6240-83BA-6647-9322-5806A4992ED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CAA172-FC17-9C46-915C-D4D6E3C71084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170D6EC-63E9-E74B-ABA5-5FB6A558C2B2}">
      <dgm:prSet phldrT="[Texte]" custT="1"/>
      <dgm:spPr/>
      <dgm:t>
        <a:bodyPr/>
        <a:lstStyle/>
        <a:p>
          <a:pPr rtl="0"/>
          <a:r>
            <a: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CHARGES FONCIÈRES DÉDUCTIBLES EN 2018 ET 2019</a:t>
          </a:r>
          <a:endParaRPr lang="fr-FR" sz="1200" b="1" u="sng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rtl="0"/>
          <a:r>
            <a:rPr lang="fr-FR" sz="12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REGIME</a:t>
          </a:r>
        </a:p>
        <a:p>
          <a:pPr rtl="0"/>
          <a:endParaRPr lang="fr-FR" sz="1200" b="1" u="sng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E2E426-B5C5-E344-92C3-39D1B7539ABA}" type="parTrans" cxnId="{6559F210-868B-054A-BF0C-61D0A4981758}">
      <dgm:prSet/>
      <dgm:spPr/>
      <dgm:t>
        <a:bodyPr/>
        <a:lstStyle/>
        <a:p>
          <a:endParaRPr lang="fr-FR"/>
        </a:p>
      </dgm:t>
    </dgm:pt>
    <dgm:pt modelId="{38F2C90F-DAAF-9347-92E9-E8B9B0AC4C5D}" type="sibTrans" cxnId="{6559F210-868B-054A-BF0C-61D0A4981758}">
      <dgm:prSet/>
      <dgm:spPr/>
      <dgm:t>
        <a:bodyPr/>
        <a:lstStyle/>
        <a:p>
          <a:endParaRPr lang="fr-FR"/>
        </a:p>
      </dgm:t>
    </dgm:pt>
    <dgm:pt modelId="{F8FE473A-657F-5644-83A0-6FC977C9B8B8}">
      <dgm:prSet phldrT="[Texte]" custT="1"/>
      <dgm:spPr/>
      <dgm:t>
        <a:bodyPr/>
        <a:lstStyle/>
        <a:p>
          <a:pPr rtl="0"/>
          <a:r>
            <a: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CHARGES  PILOTABLES </a:t>
          </a:r>
          <a:r>
            <a:rPr lang="fr-FR" sz="12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rtl="0"/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Dépenses de travaux listées à l’art.60 II K 1 2° de la loi </a:t>
          </a:r>
        </a:p>
      </dgm:t>
    </dgm:pt>
    <dgm:pt modelId="{228FC344-22A3-6048-8CFF-A0808F93E54F}" type="parTrans" cxnId="{6131424F-53AC-C346-BA36-9FD78896EEA8}">
      <dgm:prSet/>
      <dgm:spPr/>
      <dgm:t>
        <a:bodyPr/>
        <a:lstStyle/>
        <a:p>
          <a:endParaRPr lang="fr-FR"/>
        </a:p>
      </dgm:t>
    </dgm:pt>
    <dgm:pt modelId="{CA5414B0-B2FE-EB4D-B956-8A7B5DF8E180}" type="sibTrans" cxnId="{6131424F-53AC-C346-BA36-9FD78896EEA8}">
      <dgm:prSet/>
      <dgm:spPr/>
      <dgm:t>
        <a:bodyPr/>
        <a:lstStyle/>
        <a:p>
          <a:endParaRPr lang="fr-FR"/>
        </a:p>
      </dgm:t>
    </dgm:pt>
    <dgm:pt modelId="{0064D788-FBE6-2A4B-97A7-633FF85896C4}">
      <dgm:prSet phldrT="[Texte]" custT="1"/>
      <dgm:spPr/>
      <dgm:t>
        <a:bodyPr anchor="t" anchorCtr="0"/>
        <a:lstStyle/>
        <a:p>
          <a:pPr algn="ctr" rtl="0"/>
          <a:r>
            <a: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Charges supportées directement par le contribuable :</a:t>
          </a:r>
        </a:p>
        <a:p>
          <a:pPr algn="ctr" rtl="0"/>
          <a:endParaRPr lang="fr-F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 rtl="0"/>
          <a:r>
            <a:rPr lang="fr-FR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Principe de déduction pour 2019 </a:t>
          </a:r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: application de la </a:t>
          </a:r>
          <a:r>
            <a:rPr lang="fr-FR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« règle de la moyenne »</a:t>
          </a:r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En 2019, les charges déductibles au titre des revenus fonciers seront égales à la moyenne des charges pilotables supportées en 2018 et 2019. </a:t>
          </a:r>
        </a:p>
        <a:p>
          <a:pPr algn="l" rtl="0"/>
          <a:endParaRPr lang="fr-F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 rtl="0"/>
          <a:r>
            <a:rPr lang="fr-FR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Exceptions</a:t>
          </a:r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:</a:t>
          </a:r>
        </a:p>
        <a:p>
          <a:pPr algn="l" rtl="0"/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- Travaux d’urgence (force majeure, imposés par le syndic de copropriété ou décision de justice ou injonction administrative…)</a:t>
          </a:r>
        </a:p>
        <a:p>
          <a:pPr algn="l" rtl="0"/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- Travaux sur immeubles acquis en 2019</a:t>
          </a:r>
        </a:p>
        <a:p>
          <a:pPr algn="l" rtl="0"/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-Travaux sur immeubles classés monument historique ou ayant reçu le label de la Fondation du patrimoine en 2019</a:t>
          </a:r>
        </a:p>
        <a:p>
          <a:pPr algn="l" rtl="0"/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Les dépenses correspondant à une des exceptions ci-dessus sont intégralement déductibles et ne sont donc pas soumises à la règle de la moyenne.</a:t>
          </a:r>
        </a:p>
        <a:p>
          <a:pPr algn="l" rtl="0"/>
          <a:endParaRPr lang="fr-FR" sz="1200" dirty="0"/>
        </a:p>
      </dgm:t>
    </dgm:pt>
    <dgm:pt modelId="{7D28FFDD-B4A5-8440-BFE9-0950EE3CA851}" type="parTrans" cxnId="{35E2D126-F57D-B249-893F-0D61822CA8ED}">
      <dgm:prSet/>
      <dgm:spPr/>
      <dgm:t>
        <a:bodyPr/>
        <a:lstStyle/>
        <a:p>
          <a:endParaRPr lang="fr-FR"/>
        </a:p>
      </dgm:t>
    </dgm:pt>
    <dgm:pt modelId="{BBEA76EA-50A5-5D4F-A719-95EE91B0DFAE}" type="sibTrans" cxnId="{35E2D126-F57D-B249-893F-0D61822CA8ED}">
      <dgm:prSet/>
      <dgm:spPr/>
      <dgm:t>
        <a:bodyPr/>
        <a:lstStyle/>
        <a:p>
          <a:endParaRPr lang="fr-FR"/>
        </a:p>
      </dgm:t>
    </dgm:pt>
    <dgm:pt modelId="{FB604112-CA36-2746-A330-E8BDA4FB93F3}">
      <dgm:prSet phldrT="[Texte]" custT="1"/>
      <dgm:spPr/>
      <dgm:t>
        <a:bodyPr anchor="t" anchorCtr="0"/>
        <a:lstStyle/>
        <a:p>
          <a:pPr algn="ctr" rtl="0"/>
          <a:r>
            <a: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Charges supportées par les provisions pour charges de copropriété correspondant à des dépenses de travaux :</a:t>
          </a:r>
        </a:p>
        <a:p>
          <a:pPr algn="l" rtl="0"/>
          <a:endParaRPr lang="fr-F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 rtl="0"/>
          <a:r>
            <a:rPr lang="fr-FR" sz="1200" b="1" u="none" dirty="0">
              <a:latin typeface="Times New Roman" panose="02020603050405020304" pitchFamily="18" charset="0"/>
              <a:cs typeface="Times New Roman" panose="02020603050405020304" pitchFamily="18" charset="0"/>
            </a:rPr>
            <a:t>Résultat 2019 </a:t>
          </a:r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: Peuvent être déduites l’intégralité des provisions pour charge de copropriété de cette nature + 50% de celles supportées en 2018 si elles correspondent à des travaux d’entretien, réparation…</a:t>
          </a:r>
        </a:p>
        <a:p>
          <a:pPr algn="l" rtl="0"/>
          <a:endParaRPr lang="fr-F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 rtl="0"/>
          <a:r>
            <a:rPr lang="fr-FR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Résultat 2020 </a:t>
          </a:r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:  Les  provisions pour charge de copropriété pour travaux supportées en 2020 pourront être déduites pour leur montant réel  - 50% de celles supportées en 2019</a:t>
          </a:r>
        </a:p>
        <a:p>
          <a:pPr algn="ctr" rtl="0"/>
          <a:endParaRPr lang="fr-FR" sz="1200" dirty="0"/>
        </a:p>
      </dgm:t>
    </dgm:pt>
    <dgm:pt modelId="{E2CABCB2-EC32-7C45-9622-310F42AD4016}" type="parTrans" cxnId="{E3974766-EB2F-6C49-BCA0-CF7352EDBD1A}">
      <dgm:prSet/>
      <dgm:spPr/>
      <dgm:t>
        <a:bodyPr/>
        <a:lstStyle/>
        <a:p>
          <a:endParaRPr lang="fr-FR"/>
        </a:p>
      </dgm:t>
    </dgm:pt>
    <dgm:pt modelId="{EC051EF6-4C7C-2446-85FB-6404704DF4DE}" type="sibTrans" cxnId="{E3974766-EB2F-6C49-BCA0-CF7352EDBD1A}">
      <dgm:prSet/>
      <dgm:spPr/>
      <dgm:t>
        <a:bodyPr/>
        <a:lstStyle/>
        <a:p>
          <a:endParaRPr lang="fr-FR"/>
        </a:p>
      </dgm:t>
    </dgm:pt>
    <dgm:pt modelId="{80CB1665-9388-C446-9397-FE40BA3047F2}">
      <dgm:prSet phldrT="[Texte]" custT="1"/>
      <dgm:spPr/>
      <dgm:t>
        <a:bodyPr anchor="ctr" anchorCtr="0"/>
        <a:lstStyle/>
        <a:p>
          <a:pPr rtl="0"/>
          <a:r>
            <a: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CHARGES RÉCURRENTES </a:t>
          </a:r>
          <a:r>
            <a:rPr lang="fr-FR" sz="12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rtl="0"/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Toutes les autres charges admises en déduction de l’art.31 du CGI autres que les dépenses de travaux </a:t>
          </a:r>
        </a:p>
      </dgm:t>
    </dgm:pt>
    <dgm:pt modelId="{862BD2BC-6521-2243-B7E1-B0384F0EF92C}" type="parTrans" cxnId="{FBA2287F-F93F-7749-B914-82276007BB60}">
      <dgm:prSet/>
      <dgm:spPr/>
      <dgm:t>
        <a:bodyPr/>
        <a:lstStyle/>
        <a:p>
          <a:endParaRPr lang="fr-FR"/>
        </a:p>
      </dgm:t>
    </dgm:pt>
    <dgm:pt modelId="{314DF903-F6C0-C14C-BC70-A982F4C6A480}" type="sibTrans" cxnId="{FBA2287F-F93F-7749-B914-82276007BB60}">
      <dgm:prSet/>
      <dgm:spPr/>
      <dgm:t>
        <a:bodyPr/>
        <a:lstStyle/>
        <a:p>
          <a:endParaRPr lang="fr-FR"/>
        </a:p>
      </dgm:t>
    </dgm:pt>
    <dgm:pt modelId="{1018340A-8253-B842-932B-623949A766DF}">
      <dgm:prSet phldrT="[Texte]" custT="1"/>
      <dgm:spPr/>
      <dgm:t>
        <a:bodyPr anchor="t" anchorCtr="0"/>
        <a:lstStyle/>
        <a:p>
          <a:pPr algn="l"/>
          <a:endParaRPr lang="fr-FR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fr-FR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Principe de déduction </a:t>
          </a:r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: Les dettes échues en 2018 ne sont déductibles que sur le résultat 2018 indépendamment de leur paiement effectif </a:t>
          </a:r>
        </a:p>
        <a:p>
          <a:pPr algn="l"/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Désormais, les dettes échues au cours d’une année sont déductibles sur le résultat de cette même année et non pas sur l’année où elles ont été payées.</a:t>
          </a:r>
        </a:p>
        <a:p>
          <a:pPr algn="l"/>
          <a:endParaRPr lang="fr-F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fr-FR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Remarque</a:t>
          </a:r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: Peuvent cependant être déduites en 2018 les dettes dont l’échéance n’est pas survenue en 2018 mais qui ont été effectivement payées au cours de cette année</a:t>
          </a:r>
        </a:p>
      </dgm:t>
    </dgm:pt>
    <dgm:pt modelId="{327D5284-6B6B-004A-B59B-AFE7AC582BD8}" type="parTrans" cxnId="{B1929BF6-3098-4A4A-B8AA-7268A60AFB22}">
      <dgm:prSet/>
      <dgm:spPr/>
      <dgm:t>
        <a:bodyPr/>
        <a:lstStyle/>
        <a:p>
          <a:endParaRPr lang="fr-FR"/>
        </a:p>
      </dgm:t>
    </dgm:pt>
    <dgm:pt modelId="{CCC05BDE-7421-2C4A-B0FB-7098391FB443}" type="sibTrans" cxnId="{B1929BF6-3098-4A4A-B8AA-7268A60AFB22}">
      <dgm:prSet/>
      <dgm:spPr/>
      <dgm:t>
        <a:bodyPr/>
        <a:lstStyle/>
        <a:p>
          <a:endParaRPr lang="fr-FR"/>
        </a:p>
      </dgm:t>
    </dgm:pt>
    <dgm:pt modelId="{878DA171-F2AB-BF42-ABC3-F0B90E1F439A}" type="pres">
      <dgm:prSet presAssocID="{B4CAA172-FC17-9C46-915C-D4D6E3C7108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C9D3BBC-7E29-7342-A467-9D371AF18318}" type="pres">
      <dgm:prSet presAssocID="{8170D6EC-63E9-E74B-ABA5-5FB6A558C2B2}" presName="hierRoot1" presStyleCnt="0"/>
      <dgm:spPr/>
    </dgm:pt>
    <dgm:pt modelId="{19C5BD69-6849-D044-AC29-A560AD54985B}" type="pres">
      <dgm:prSet presAssocID="{8170D6EC-63E9-E74B-ABA5-5FB6A558C2B2}" presName="composite" presStyleCnt="0"/>
      <dgm:spPr/>
    </dgm:pt>
    <dgm:pt modelId="{BBC794E2-3B8F-0D4C-A2A5-42AB18173F83}" type="pres">
      <dgm:prSet presAssocID="{8170D6EC-63E9-E74B-ABA5-5FB6A558C2B2}" presName="background" presStyleLbl="node0" presStyleIdx="0" presStyleCnt="1"/>
      <dgm:spPr/>
    </dgm:pt>
    <dgm:pt modelId="{FE213B2F-4BFB-5341-8B96-D999102370E5}" type="pres">
      <dgm:prSet presAssocID="{8170D6EC-63E9-E74B-ABA5-5FB6A558C2B2}" presName="text" presStyleLbl="fgAcc0" presStyleIdx="0" presStyleCnt="1" custScaleX="257999" custScaleY="65186" custLinFactNeighborX="-66874" custLinFactNeighborY="-806">
        <dgm:presLayoutVars>
          <dgm:chPref val="3"/>
        </dgm:presLayoutVars>
      </dgm:prSet>
      <dgm:spPr/>
    </dgm:pt>
    <dgm:pt modelId="{F1D0E535-D380-4245-AE06-484302306B19}" type="pres">
      <dgm:prSet presAssocID="{8170D6EC-63E9-E74B-ABA5-5FB6A558C2B2}" presName="hierChild2" presStyleCnt="0"/>
      <dgm:spPr/>
    </dgm:pt>
    <dgm:pt modelId="{F108774D-C76E-7C42-AE53-D3780B03F264}" type="pres">
      <dgm:prSet presAssocID="{228FC344-22A3-6048-8CFF-A0808F93E54F}" presName="Name10" presStyleLbl="parChTrans1D2" presStyleIdx="0" presStyleCnt="2"/>
      <dgm:spPr/>
    </dgm:pt>
    <dgm:pt modelId="{F7612D74-2F37-0445-8FC2-FD66DC3D4A42}" type="pres">
      <dgm:prSet presAssocID="{F8FE473A-657F-5644-83A0-6FC977C9B8B8}" presName="hierRoot2" presStyleCnt="0"/>
      <dgm:spPr/>
    </dgm:pt>
    <dgm:pt modelId="{7642B3A5-91B0-B241-8096-68C2690699ED}" type="pres">
      <dgm:prSet presAssocID="{F8FE473A-657F-5644-83A0-6FC977C9B8B8}" presName="composite2" presStyleCnt="0"/>
      <dgm:spPr/>
    </dgm:pt>
    <dgm:pt modelId="{EA2D450C-C1F6-364E-9AE8-F72BAF1A1CA6}" type="pres">
      <dgm:prSet presAssocID="{F8FE473A-657F-5644-83A0-6FC977C9B8B8}" presName="background2" presStyleLbl="node2" presStyleIdx="0" presStyleCnt="2"/>
      <dgm:spPr/>
    </dgm:pt>
    <dgm:pt modelId="{701FB002-60A9-3F4A-8331-969A79CACEE8}" type="pres">
      <dgm:prSet presAssocID="{F8FE473A-657F-5644-83A0-6FC977C9B8B8}" presName="text2" presStyleLbl="fgAcc2" presStyleIdx="0" presStyleCnt="2" custScaleX="136548" custScaleY="68383" custLinFactNeighborX="478" custLinFactNeighborY="-6772">
        <dgm:presLayoutVars>
          <dgm:chPref val="3"/>
        </dgm:presLayoutVars>
      </dgm:prSet>
      <dgm:spPr/>
    </dgm:pt>
    <dgm:pt modelId="{CD36B47F-D5C3-1F4B-B876-72CB85D33818}" type="pres">
      <dgm:prSet presAssocID="{F8FE473A-657F-5644-83A0-6FC977C9B8B8}" presName="hierChild3" presStyleCnt="0"/>
      <dgm:spPr/>
    </dgm:pt>
    <dgm:pt modelId="{575A33A4-675D-934B-898D-19C2B14E60CF}" type="pres">
      <dgm:prSet presAssocID="{7D28FFDD-B4A5-8440-BFE9-0950EE3CA851}" presName="Name17" presStyleLbl="parChTrans1D3" presStyleIdx="0" presStyleCnt="3"/>
      <dgm:spPr/>
    </dgm:pt>
    <dgm:pt modelId="{3B29B5DE-FE37-3A4C-8BC4-8CEBC7E46ADE}" type="pres">
      <dgm:prSet presAssocID="{0064D788-FBE6-2A4B-97A7-633FF85896C4}" presName="hierRoot3" presStyleCnt="0"/>
      <dgm:spPr/>
    </dgm:pt>
    <dgm:pt modelId="{6BC9C9D5-8993-B44E-9ED1-ABFD737A9E37}" type="pres">
      <dgm:prSet presAssocID="{0064D788-FBE6-2A4B-97A7-633FF85896C4}" presName="composite3" presStyleCnt="0"/>
      <dgm:spPr/>
    </dgm:pt>
    <dgm:pt modelId="{00855FEC-230B-CD4E-9CC2-F2F4B0E24DF4}" type="pres">
      <dgm:prSet presAssocID="{0064D788-FBE6-2A4B-97A7-633FF85896C4}" presName="background3" presStyleLbl="node3" presStyleIdx="0" presStyleCnt="3"/>
      <dgm:spPr/>
    </dgm:pt>
    <dgm:pt modelId="{9C36892C-FC4A-BE4A-A967-A9D832B9643B}" type="pres">
      <dgm:prSet presAssocID="{0064D788-FBE6-2A4B-97A7-633FF85896C4}" presName="text3" presStyleLbl="fgAcc3" presStyleIdx="0" presStyleCnt="3" custScaleX="247837" custScaleY="272823" custLinFactNeighborY="-3763">
        <dgm:presLayoutVars>
          <dgm:chPref val="3"/>
        </dgm:presLayoutVars>
      </dgm:prSet>
      <dgm:spPr/>
    </dgm:pt>
    <dgm:pt modelId="{C3E195DB-8F28-2648-AF61-E5D6A43EBBCF}" type="pres">
      <dgm:prSet presAssocID="{0064D788-FBE6-2A4B-97A7-633FF85896C4}" presName="hierChild4" presStyleCnt="0"/>
      <dgm:spPr/>
    </dgm:pt>
    <dgm:pt modelId="{B5BBC76A-D69A-0642-BE8C-63E281032335}" type="pres">
      <dgm:prSet presAssocID="{E2CABCB2-EC32-7C45-9622-310F42AD4016}" presName="Name17" presStyleLbl="parChTrans1D3" presStyleIdx="1" presStyleCnt="3"/>
      <dgm:spPr/>
    </dgm:pt>
    <dgm:pt modelId="{9D0FC86B-6110-9746-BFA4-30FB2D2BBCDC}" type="pres">
      <dgm:prSet presAssocID="{FB604112-CA36-2746-A330-E8BDA4FB93F3}" presName="hierRoot3" presStyleCnt="0"/>
      <dgm:spPr/>
    </dgm:pt>
    <dgm:pt modelId="{C8F36209-8D79-E74D-A18E-4E204D01B343}" type="pres">
      <dgm:prSet presAssocID="{FB604112-CA36-2746-A330-E8BDA4FB93F3}" presName="composite3" presStyleCnt="0"/>
      <dgm:spPr/>
    </dgm:pt>
    <dgm:pt modelId="{C2FBBF71-5C6D-594F-8398-B2BF52BE26FE}" type="pres">
      <dgm:prSet presAssocID="{FB604112-CA36-2746-A330-E8BDA4FB93F3}" presName="background3" presStyleLbl="node3" presStyleIdx="1" presStyleCnt="3"/>
      <dgm:spPr/>
    </dgm:pt>
    <dgm:pt modelId="{A2700BF0-A460-F342-9B16-03A4C09F9911}" type="pres">
      <dgm:prSet presAssocID="{FB604112-CA36-2746-A330-E8BDA4FB93F3}" presName="text3" presStyleLbl="fgAcc3" presStyleIdx="1" presStyleCnt="3" custScaleX="176753" custScaleY="269314" custLinFactNeighborX="3073" custLinFactNeighborY="-3842">
        <dgm:presLayoutVars>
          <dgm:chPref val="3"/>
        </dgm:presLayoutVars>
      </dgm:prSet>
      <dgm:spPr/>
    </dgm:pt>
    <dgm:pt modelId="{34C6F742-BA4B-9243-ABF3-E2E95DF2B65E}" type="pres">
      <dgm:prSet presAssocID="{FB604112-CA36-2746-A330-E8BDA4FB93F3}" presName="hierChild4" presStyleCnt="0"/>
      <dgm:spPr/>
    </dgm:pt>
    <dgm:pt modelId="{2985AE53-24FD-B940-A643-8A54747BAEF7}" type="pres">
      <dgm:prSet presAssocID="{862BD2BC-6521-2243-B7E1-B0384F0EF92C}" presName="Name10" presStyleLbl="parChTrans1D2" presStyleIdx="1" presStyleCnt="2"/>
      <dgm:spPr/>
    </dgm:pt>
    <dgm:pt modelId="{6AFE1C66-C910-E648-8927-FEC88C36CB2E}" type="pres">
      <dgm:prSet presAssocID="{80CB1665-9388-C446-9397-FE40BA3047F2}" presName="hierRoot2" presStyleCnt="0"/>
      <dgm:spPr/>
    </dgm:pt>
    <dgm:pt modelId="{C72C662A-927B-B24A-BA3B-BE6A107D9FC1}" type="pres">
      <dgm:prSet presAssocID="{80CB1665-9388-C446-9397-FE40BA3047F2}" presName="composite2" presStyleCnt="0"/>
      <dgm:spPr/>
    </dgm:pt>
    <dgm:pt modelId="{93AD2B2A-98D6-6247-8ACD-5428DF3774E6}" type="pres">
      <dgm:prSet presAssocID="{80CB1665-9388-C446-9397-FE40BA3047F2}" presName="background2" presStyleLbl="node2" presStyleIdx="1" presStyleCnt="2"/>
      <dgm:spPr/>
    </dgm:pt>
    <dgm:pt modelId="{40382C72-AC04-8A40-BB90-CDD3028A31A0}" type="pres">
      <dgm:prSet presAssocID="{80CB1665-9388-C446-9397-FE40BA3047F2}" presName="text2" presStyleLbl="fgAcc2" presStyleIdx="1" presStyleCnt="2" custScaleX="157585" custScaleY="94786" custLinFactNeighborX="-445" custLinFactNeighborY="-6772">
        <dgm:presLayoutVars>
          <dgm:chPref val="3"/>
        </dgm:presLayoutVars>
      </dgm:prSet>
      <dgm:spPr/>
    </dgm:pt>
    <dgm:pt modelId="{768AB3ED-8F44-724A-BD8B-F1067C097188}" type="pres">
      <dgm:prSet presAssocID="{80CB1665-9388-C446-9397-FE40BA3047F2}" presName="hierChild3" presStyleCnt="0"/>
      <dgm:spPr/>
    </dgm:pt>
    <dgm:pt modelId="{34EFD444-21EA-2240-B863-01ADD58681B0}" type="pres">
      <dgm:prSet presAssocID="{327D5284-6B6B-004A-B59B-AFE7AC582BD8}" presName="Name17" presStyleLbl="parChTrans1D3" presStyleIdx="2" presStyleCnt="3"/>
      <dgm:spPr/>
    </dgm:pt>
    <dgm:pt modelId="{626478A4-5D48-EE4E-AE9E-0FEE6E26001F}" type="pres">
      <dgm:prSet presAssocID="{1018340A-8253-B842-932B-623949A766DF}" presName="hierRoot3" presStyleCnt="0"/>
      <dgm:spPr/>
    </dgm:pt>
    <dgm:pt modelId="{956A1C5D-ED10-F04C-834B-4DA353A68EA8}" type="pres">
      <dgm:prSet presAssocID="{1018340A-8253-B842-932B-623949A766DF}" presName="composite3" presStyleCnt="0"/>
      <dgm:spPr/>
    </dgm:pt>
    <dgm:pt modelId="{5E48498E-5DD8-C846-B284-94A63B0495AA}" type="pres">
      <dgm:prSet presAssocID="{1018340A-8253-B842-932B-623949A766DF}" presName="background3" presStyleLbl="node3" presStyleIdx="2" presStyleCnt="3"/>
      <dgm:spPr/>
    </dgm:pt>
    <dgm:pt modelId="{4BFD50BF-88C1-4C49-8335-983C7A08AF5B}" type="pres">
      <dgm:prSet presAssocID="{1018340A-8253-B842-932B-623949A766DF}" presName="text3" presStyleLbl="fgAcc3" presStyleIdx="2" presStyleCnt="3" custScaleX="122538" custScaleY="305937" custLinFactNeighborX="956" custLinFactNeighborY="-26337">
        <dgm:presLayoutVars>
          <dgm:chPref val="3"/>
        </dgm:presLayoutVars>
      </dgm:prSet>
      <dgm:spPr/>
    </dgm:pt>
    <dgm:pt modelId="{779D6240-83BA-6647-9322-5806A4992ED3}" type="pres">
      <dgm:prSet presAssocID="{1018340A-8253-B842-932B-623949A766DF}" presName="hierChild4" presStyleCnt="0"/>
      <dgm:spPr/>
    </dgm:pt>
  </dgm:ptLst>
  <dgm:cxnLst>
    <dgm:cxn modelId="{A472DC01-062C-1647-AD43-BA5A631DEE9E}" type="presOf" srcId="{327D5284-6B6B-004A-B59B-AFE7AC582BD8}" destId="{34EFD444-21EA-2240-B863-01ADD58681B0}" srcOrd="0" destOrd="0" presId="urn:microsoft.com/office/officeart/2005/8/layout/hierarchy1"/>
    <dgm:cxn modelId="{2E009505-0811-1046-9F7A-29A8354A7147}" type="presOf" srcId="{1018340A-8253-B842-932B-623949A766DF}" destId="{4BFD50BF-88C1-4C49-8335-983C7A08AF5B}" srcOrd="0" destOrd="0" presId="urn:microsoft.com/office/officeart/2005/8/layout/hierarchy1"/>
    <dgm:cxn modelId="{6559F210-868B-054A-BF0C-61D0A4981758}" srcId="{B4CAA172-FC17-9C46-915C-D4D6E3C71084}" destId="{8170D6EC-63E9-E74B-ABA5-5FB6A558C2B2}" srcOrd="0" destOrd="0" parTransId="{E2E2E426-B5C5-E344-92C3-39D1B7539ABA}" sibTransId="{38F2C90F-DAAF-9347-92E9-E8B9B0AC4C5D}"/>
    <dgm:cxn modelId="{540FAC12-0EF2-F648-83ED-9EE7086071D6}" type="presOf" srcId="{862BD2BC-6521-2243-B7E1-B0384F0EF92C}" destId="{2985AE53-24FD-B940-A643-8A54747BAEF7}" srcOrd="0" destOrd="0" presId="urn:microsoft.com/office/officeart/2005/8/layout/hierarchy1"/>
    <dgm:cxn modelId="{55C0C325-A48A-5749-8704-A58754A245A8}" type="presOf" srcId="{0064D788-FBE6-2A4B-97A7-633FF85896C4}" destId="{9C36892C-FC4A-BE4A-A967-A9D832B9643B}" srcOrd="0" destOrd="0" presId="urn:microsoft.com/office/officeart/2005/8/layout/hierarchy1"/>
    <dgm:cxn modelId="{A548AE26-8D17-5343-9B98-BAA967DF4F13}" type="presOf" srcId="{F8FE473A-657F-5644-83A0-6FC977C9B8B8}" destId="{701FB002-60A9-3F4A-8331-969A79CACEE8}" srcOrd="0" destOrd="0" presId="urn:microsoft.com/office/officeart/2005/8/layout/hierarchy1"/>
    <dgm:cxn modelId="{35E2D126-F57D-B249-893F-0D61822CA8ED}" srcId="{F8FE473A-657F-5644-83A0-6FC977C9B8B8}" destId="{0064D788-FBE6-2A4B-97A7-633FF85896C4}" srcOrd="0" destOrd="0" parTransId="{7D28FFDD-B4A5-8440-BFE9-0950EE3CA851}" sibTransId="{BBEA76EA-50A5-5D4F-A719-95EE91B0DFAE}"/>
    <dgm:cxn modelId="{D587743C-9182-AE41-932D-A55D68987AFF}" type="presOf" srcId="{228FC344-22A3-6048-8CFF-A0808F93E54F}" destId="{F108774D-C76E-7C42-AE53-D3780B03F264}" srcOrd="0" destOrd="0" presId="urn:microsoft.com/office/officeart/2005/8/layout/hierarchy1"/>
    <dgm:cxn modelId="{52B30243-F9F3-AB4C-84CC-B6E343A930A8}" type="presOf" srcId="{E2CABCB2-EC32-7C45-9622-310F42AD4016}" destId="{B5BBC76A-D69A-0642-BE8C-63E281032335}" srcOrd="0" destOrd="0" presId="urn:microsoft.com/office/officeart/2005/8/layout/hierarchy1"/>
    <dgm:cxn modelId="{6131424F-53AC-C346-BA36-9FD78896EEA8}" srcId="{8170D6EC-63E9-E74B-ABA5-5FB6A558C2B2}" destId="{F8FE473A-657F-5644-83A0-6FC977C9B8B8}" srcOrd="0" destOrd="0" parTransId="{228FC344-22A3-6048-8CFF-A0808F93E54F}" sibTransId="{CA5414B0-B2FE-EB4D-B956-8A7B5DF8E180}"/>
    <dgm:cxn modelId="{C821FD50-CF3C-C044-B5BE-D8B5E14040E4}" type="presOf" srcId="{B4CAA172-FC17-9C46-915C-D4D6E3C71084}" destId="{878DA171-F2AB-BF42-ABC3-F0B90E1F439A}" srcOrd="0" destOrd="0" presId="urn:microsoft.com/office/officeart/2005/8/layout/hierarchy1"/>
    <dgm:cxn modelId="{E3974766-EB2F-6C49-BCA0-CF7352EDBD1A}" srcId="{F8FE473A-657F-5644-83A0-6FC977C9B8B8}" destId="{FB604112-CA36-2746-A330-E8BDA4FB93F3}" srcOrd="1" destOrd="0" parTransId="{E2CABCB2-EC32-7C45-9622-310F42AD4016}" sibTransId="{EC051EF6-4C7C-2446-85FB-6404704DF4DE}"/>
    <dgm:cxn modelId="{FBA2287F-F93F-7749-B914-82276007BB60}" srcId="{8170D6EC-63E9-E74B-ABA5-5FB6A558C2B2}" destId="{80CB1665-9388-C446-9397-FE40BA3047F2}" srcOrd="1" destOrd="0" parTransId="{862BD2BC-6521-2243-B7E1-B0384F0EF92C}" sibTransId="{314DF903-F6C0-C14C-BC70-A982F4C6A480}"/>
    <dgm:cxn modelId="{24DDBCB8-81E3-164C-B9B3-8814A99C65A0}" type="presOf" srcId="{8170D6EC-63E9-E74B-ABA5-5FB6A558C2B2}" destId="{FE213B2F-4BFB-5341-8B96-D999102370E5}" srcOrd="0" destOrd="0" presId="urn:microsoft.com/office/officeart/2005/8/layout/hierarchy1"/>
    <dgm:cxn modelId="{9DBBF5C2-E324-654D-B384-40C4E24FDD68}" type="presOf" srcId="{7D28FFDD-B4A5-8440-BFE9-0950EE3CA851}" destId="{575A33A4-675D-934B-898D-19C2B14E60CF}" srcOrd="0" destOrd="0" presId="urn:microsoft.com/office/officeart/2005/8/layout/hierarchy1"/>
    <dgm:cxn modelId="{ACC6E4C3-6CC2-6E4A-B06C-A8535FF9C880}" type="presOf" srcId="{80CB1665-9388-C446-9397-FE40BA3047F2}" destId="{40382C72-AC04-8A40-BB90-CDD3028A31A0}" srcOrd="0" destOrd="0" presId="urn:microsoft.com/office/officeart/2005/8/layout/hierarchy1"/>
    <dgm:cxn modelId="{4E03D7D7-7C77-D743-A59F-FE5EA1489C99}" type="presOf" srcId="{FB604112-CA36-2746-A330-E8BDA4FB93F3}" destId="{A2700BF0-A460-F342-9B16-03A4C09F9911}" srcOrd="0" destOrd="0" presId="urn:microsoft.com/office/officeart/2005/8/layout/hierarchy1"/>
    <dgm:cxn modelId="{B1929BF6-3098-4A4A-B8AA-7268A60AFB22}" srcId="{80CB1665-9388-C446-9397-FE40BA3047F2}" destId="{1018340A-8253-B842-932B-623949A766DF}" srcOrd="0" destOrd="0" parTransId="{327D5284-6B6B-004A-B59B-AFE7AC582BD8}" sibTransId="{CCC05BDE-7421-2C4A-B0FB-7098391FB443}"/>
    <dgm:cxn modelId="{6CC841B1-A16B-B64B-80FB-36CB0CB2DE49}" type="presParOf" srcId="{878DA171-F2AB-BF42-ABC3-F0B90E1F439A}" destId="{8C9D3BBC-7E29-7342-A467-9D371AF18318}" srcOrd="0" destOrd="0" presId="urn:microsoft.com/office/officeart/2005/8/layout/hierarchy1"/>
    <dgm:cxn modelId="{DF1148C6-9A9C-0D45-BFD7-6342BC826869}" type="presParOf" srcId="{8C9D3BBC-7E29-7342-A467-9D371AF18318}" destId="{19C5BD69-6849-D044-AC29-A560AD54985B}" srcOrd="0" destOrd="0" presId="urn:microsoft.com/office/officeart/2005/8/layout/hierarchy1"/>
    <dgm:cxn modelId="{44FBE119-20DF-D048-9303-F24EC4C5FC17}" type="presParOf" srcId="{19C5BD69-6849-D044-AC29-A560AD54985B}" destId="{BBC794E2-3B8F-0D4C-A2A5-42AB18173F83}" srcOrd="0" destOrd="0" presId="urn:microsoft.com/office/officeart/2005/8/layout/hierarchy1"/>
    <dgm:cxn modelId="{F9BD0560-2741-134E-824B-B099FCBEAE87}" type="presParOf" srcId="{19C5BD69-6849-D044-AC29-A560AD54985B}" destId="{FE213B2F-4BFB-5341-8B96-D999102370E5}" srcOrd="1" destOrd="0" presId="urn:microsoft.com/office/officeart/2005/8/layout/hierarchy1"/>
    <dgm:cxn modelId="{3750EF4E-AB6E-BC49-A33D-2D925D12CFEC}" type="presParOf" srcId="{8C9D3BBC-7E29-7342-A467-9D371AF18318}" destId="{F1D0E535-D380-4245-AE06-484302306B19}" srcOrd="1" destOrd="0" presId="urn:microsoft.com/office/officeart/2005/8/layout/hierarchy1"/>
    <dgm:cxn modelId="{A328B9AF-6278-5F40-8956-0E61C1495DE4}" type="presParOf" srcId="{F1D0E535-D380-4245-AE06-484302306B19}" destId="{F108774D-C76E-7C42-AE53-D3780B03F264}" srcOrd="0" destOrd="0" presId="urn:microsoft.com/office/officeart/2005/8/layout/hierarchy1"/>
    <dgm:cxn modelId="{17CC5961-45EE-0A42-AF96-C7AE312B78B6}" type="presParOf" srcId="{F1D0E535-D380-4245-AE06-484302306B19}" destId="{F7612D74-2F37-0445-8FC2-FD66DC3D4A42}" srcOrd="1" destOrd="0" presId="urn:microsoft.com/office/officeart/2005/8/layout/hierarchy1"/>
    <dgm:cxn modelId="{DA5FEED5-9F9D-C141-87D3-C8B75C76C941}" type="presParOf" srcId="{F7612D74-2F37-0445-8FC2-FD66DC3D4A42}" destId="{7642B3A5-91B0-B241-8096-68C2690699ED}" srcOrd="0" destOrd="0" presId="urn:microsoft.com/office/officeart/2005/8/layout/hierarchy1"/>
    <dgm:cxn modelId="{E184C53C-4109-DC43-9D5D-C3DF16ADDEE9}" type="presParOf" srcId="{7642B3A5-91B0-B241-8096-68C2690699ED}" destId="{EA2D450C-C1F6-364E-9AE8-F72BAF1A1CA6}" srcOrd="0" destOrd="0" presId="urn:microsoft.com/office/officeart/2005/8/layout/hierarchy1"/>
    <dgm:cxn modelId="{CB753CE0-1F54-C842-8ABF-41F0F64FAB44}" type="presParOf" srcId="{7642B3A5-91B0-B241-8096-68C2690699ED}" destId="{701FB002-60A9-3F4A-8331-969A79CACEE8}" srcOrd="1" destOrd="0" presId="urn:microsoft.com/office/officeart/2005/8/layout/hierarchy1"/>
    <dgm:cxn modelId="{80D6A997-690F-5541-B056-C11266C71CFE}" type="presParOf" srcId="{F7612D74-2F37-0445-8FC2-FD66DC3D4A42}" destId="{CD36B47F-D5C3-1F4B-B876-72CB85D33818}" srcOrd="1" destOrd="0" presId="urn:microsoft.com/office/officeart/2005/8/layout/hierarchy1"/>
    <dgm:cxn modelId="{179EBF25-104F-2843-A500-9EE117D6861A}" type="presParOf" srcId="{CD36B47F-D5C3-1F4B-B876-72CB85D33818}" destId="{575A33A4-675D-934B-898D-19C2B14E60CF}" srcOrd="0" destOrd="0" presId="urn:microsoft.com/office/officeart/2005/8/layout/hierarchy1"/>
    <dgm:cxn modelId="{C5D8A8BD-AF95-A246-A9D1-F6773AB91102}" type="presParOf" srcId="{CD36B47F-D5C3-1F4B-B876-72CB85D33818}" destId="{3B29B5DE-FE37-3A4C-8BC4-8CEBC7E46ADE}" srcOrd="1" destOrd="0" presId="urn:microsoft.com/office/officeart/2005/8/layout/hierarchy1"/>
    <dgm:cxn modelId="{9D86A101-F96B-D746-9AE2-6A1961437183}" type="presParOf" srcId="{3B29B5DE-FE37-3A4C-8BC4-8CEBC7E46ADE}" destId="{6BC9C9D5-8993-B44E-9ED1-ABFD737A9E37}" srcOrd="0" destOrd="0" presId="urn:microsoft.com/office/officeart/2005/8/layout/hierarchy1"/>
    <dgm:cxn modelId="{4A39DC9E-1379-5C4B-BDA3-3E7A42CE6C85}" type="presParOf" srcId="{6BC9C9D5-8993-B44E-9ED1-ABFD737A9E37}" destId="{00855FEC-230B-CD4E-9CC2-F2F4B0E24DF4}" srcOrd="0" destOrd="0" presId="urn:microsoft.com/office/officeart/2005/8/layout/hierarchy1"/>
    <dgm:cxn modelId="{157CC6FB-8B73-1549-9000-2BA43AA93C50}" type="presParOf" srcId="{6BC9C9D5-8993-B44E-9ED1-ABFD737A9E37}" destId="{9C36892C-FC4A-BE4A-A967-A9D832B9643B}" srcOrd="1" destOrd="0" presId="urn:microsoft.com/office/officeart/2005/8/layout/hierarchy1"/>
    <dgm:cxn modelId="{7A84EE22-61F1-0B48-B8B2-971FF4F2D007}" type="presParOf" srcId="{3B29B5DE-FE37-3A4C-8BC4-8CEBC7E46ADE}" destId="{C3E195DB-8F28-2648-AF61-E5D6A43EBBCF}" srcOrd="1" destOrd="0" presId="urn:microsoft.com/office/officeart/2005/8/layout/hierarchy1"/>
    <dgm:cxn modelId="{E72E14A3-B2AC-F54A-BD88-A910F38A0E1E}" type="presParOf" srcId="{CD36B47F-D5C3-1F4B-B876-72CB85D33818}" destId="{B5BBC76A-D69A-0642-BE8C-63E281032335}" srcOrd="2" destOrd="0" presId="urn:microsoft.com/office/officeart/2005/8/layout/hierarchy1"/>
    <dgm:cxn modelId="{62C025D0-31FF-3D44-9F85-1B9BC53DDCBA}" type="presParOf" srcId="{CD36B47F-D5C3-1F4B-B876-72CB85D33818}" destId="{9D0FC86B-6110-9746-BFA4-30FB2D2BBCDC}" srcOrd="3" destOrd="0" presId="urn:microsoft.com/office/officeart/2005/8/layout/hierarchy1"/>
    <dgm:cxn modelId="{D7A9D79D-3CC4-114A-81F6-514B09C62EF5}" type="presParOf" srcId="{9D0FC86B-6110-9746-BFA4-30FB2D2BBCDC}" destId="{C8F36209-8D79-E74D-A18E-4E204D01B343}" srcOrd="0" destOrd="0" presId="urn:microsoft.com/office/officeart/2005/8/layout/hierarchy1"/>
    <dgm:cxn modelId="{850D5C80-5EE1-8D49-8D9A-46BF04DF9842}" type="presParOf" srcId="{C8F36209-8D79-E74D-A18E-4E204D01B343}" destId="{C2FBBF71-5C6D-594F-8398-B2BF52BE26FE}" srcOrd="0" destOrd="0" presId="urn:microsoft.com/office/officeart/2005/8/layout/hierarchy1"/>
    <dgm:cxn modelId="{A8B6C55D-063E-7D4A-8807-46CD8F126FAC}" type="presParOf" srcId="{C8F36209-8D79-E74D-A18E-4E204D01B343}" destId="{A2700BF0-A460-F342-9B16-03A4C09F9911}" srcOrd="1" destOrd="0" presId="urn:microsoft.com/office/officeart/2005/8/layout/hierarchy1"/>
    <dgm:cxn modelId="{7A924C9E-BE35-B443-81F0-E306E68DCF7B}" type="presParOf" srcId="{9D0FC86B-6110-9746-BFA4-30FB2D2BBCDC}" destId="{34C6F742-BA4B-9243-ABF3-E2E95DF2B65E}" srcOrd="1" destOrd="0" presId="urn:microsoft.com/office/officeart/2005/8/layout/hierarchy1"/>
    <dgm:cxn modelId="{774ABCD7-482B-CC40-8222-B2DB418CC15A}" type="presParOf" srcId="{F1D0E535-D380-4245-AE06-484302306B19}" destId="{2985AE53-24FD-B940-A643-8A54747BAEF7}" srcOrd="2" destOrd="0" presId="urn:microsoft.com/office/officeart/2005/8/layout/hierarchy1"/>
    <dgm:cxn modelId="{3D460A6A-FB38-1849-B1BF-BF2BE4D85C3B}" type="presParOf" srcId="{F1D0E535-D380-4245-AE06-484302306B19}" destId="{6AFE1C66-C910-E648-8927-FEC88C36CB2E}" srcOrd="3" destOrd="0" presId="urn:microsoft.com/office/officeart/2005/8/layout/hierarchy1"/>
    <dgm:cxn modelId="{71CF7D88-9B29-B74A-B676-597AEBF69182}" type="presParOf" srcId="{6AFE1C66-C910-E648-8927-FEC88C36CB2E}" destId="{C72C662A-927B-B24A-BA3B-BE6A107D9FC1}" srcOrd="0" destOrd="0" presId="urn:microsoft.com/office/officeart/2005/8/layout/hierarchy1"/>
    <dgm:cxn modelId="{8B9AF48F-25BA-7343-8FFC-E0F0DB689CCC}" type="presParOf" srcId="{C72C662A-927B-B24A-BA3B-BE6A107D9FC1}" destId="{93AD2B2A-98D6-6247-8ACD-5428DF3774E6}" srcOrd="0" destOrd="0" presId="urn:microsoft.com/office/officeart/2005/8/layout/hierarchy1"/>
    <dgm:cxn modelId="{BC09B280-F5D5-A048-BDF6-AB68021D29C3}" type="presParOf" srcId="{C72C662A-927B-B24A-BA3B-BE6A107D9FC1}" destId="{40382C72-AC04-8A40-BB90-CDD3028A31A0}" srcOrd="1" destOrd="0" presId="urn:microsoft.com/office/officeart/2005/8/layout/hierarchy1"/>
    <dgm:cxn modelId="{3D66F045-17D2-3348-AA11-337805D97B99}" type="presParOf" srcId="{6AFE1C66-C910-E648-8927-FEC88C36CB2E}" destId="{768AB3ED-8F44-724A-BD8B-F1067C097188}" srcOrd="1" destOrd="0" presId="urn:microsoft.com/office/officeart/2005/8/layout/hierarchy1"/>
    <dgm:cxn modelId="{587D038F-78F9-7E4D-B331-FBDE2CC9851A}" type="presParOf" srcId="{768AB3ED-8F44-724A-BD8B-F1067C097188}" destId="{34EFD444-21EA-2240-B863-01ADD58681B0}" srcOrd="0" destOrd="0" presId="urn:microsoft.com/office/officeart/2005/8/layout/hierarchy1"/>
    <dgm:cxn modelId="{388C1416-9B54-E14D-BF70-AF1D875C60C2}" type="presParOf" srcId="{768AB3ED-8F44-724A-BD8B-F1067C097188}" destId="{626478A4-5D48-EE4E-AE9E-0FEE6E26001F}" srcOrd="1" destOrd="0" presId="urn:microsoft.com/office/officeart/2005/8/layout/hierarchy1"/>
    <dgm:cxn modelId="{23F8224A-E4C9-FC44-9CF6-35EE3052B13B}" type="presParOf" srcId="{626478A4-5D48-EE4E-AE9E-0FEE6E26001F}" destId="{956A1C5D-ED10-F04C-834B-4DA353A68EA8}" srcOrd="0" destOrd="0" presId="urn:microsoft.com/office/officeart/2005/8/layout/hierarchy1"/>
    <dgm:cxn modelId="{C37D4B46-7330-7E4C-952F-B5283406F091}" type="presParOf" srcId="{956A1C5D-ED10-F04C-834B-4DA353A68EA8}" destId="{5E48498E-5DD8-C846-B284-94A63B0495AA}" srcOrd="0" destOrd="0" presId="urn:microsoft.com/office/officeart/2005/8/layout/hierarchy1"/>
    <dgm:cxn modelId="{9CAF9EAB-AF6F-4147-8491-9F22CB55C926}" type="presParOf" srcId="{956A1C5D-ED10-F04C-834B-4DA353A68EA8}" destId="{4BFD50BF-88C1-4C49-8335-983C7A08AF5B}" srcOrd="1" destOrd="0" presId="urn:microsoft.com/office/officeart/2005/8/layout/hierarchy1"/>
    <dgm:cxn modelId="{9A364496-AE30-6043-929A-B67603879E6A}" type="presParOf" srcId="{626478A4-5D48-EE4E-AE9E-0FEE6E26001F}" destId="{779D6240-83BA-6647-9322-5806A4992ED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CAA172-FC17-9C46-915C-D4D6E3C71084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170D6EC-63E9-E74B-ABA5-5FB6A558C2B2}">
      <dgm:prSet phldrT="[Texte]" custT="1"/>
      <dgm:spPr/>
      <dgm:t>
        <a:bodyPr/>
        <a:lstStyle/>
        <a:p>
          <a:pPr algn="ctr" rtl="0"/>
          <a:endParaRPr lang="fr-FR" sz="1200" b="1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 rtl="0"/>
          <a:r>
            <a: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CHARGES FONCIÈRES DÉDUCTIBLES EN 2018 ET 2019</a:t>
          </a:r>
        </a:p>
        <a:p>
          <a:pPr algn="ctr" rtl="0"/>
          <a:endParaRPr lang="fr-FR" sz="1200" b="1" u="sng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 rtl="0"/>
          <a:r>
            <a:rPr lang="fr-FR" sz="12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EXEMPLE</a:t>
          </a:r>
          <a:r>
            <a:rPr lang="fr-FR" sz="1200" b="1" u="none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12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fr-FR" sz="1200" b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Notre client a deux biens qu’il donne en location:</a:t>
          </a:r>
        </a:p>
        <a:p>
          <a:pPr algn="ctr" rtl="0"/>
          <a:r>
            <a:rPr lang="fr-FR" sz="1200" b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-une maison d’habitation</a:t>
          </a:r>
        </a:p>
        <a:p>
          <a:pPr algn="ctr" rtl="0"/>
          <a:r>
            <a:rPr lang="fr-FR" sz="1200" b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-un appartement dans une </a:t>
          </a:r>
          <a:r>
            <a:rPr lang="fr-FR" sz="1200" b="0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co-propriété</a:t>
          </a:r>
          <a:r>
            <a:rPr lang="fr-FR" sz="1200" b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algn="ctr" rtl="0"/>
          <a:endParaRPr lang="fr-FR" sz="1200" b="1" u="sng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 rtl="0"/>
          <a:endParaRPr lang="fr-FR" sz="1200" b="1" u="sng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E2E426-B5C5-E344-92C3-39D1B7539ABA}" type="parTrans" cxnId="{6559F210-868B-054A-BF0C-61D0A4981758}">
      <dgm:prSet/>
      <dgm:spPr/>
      <dgm:t>
        <a:bodyPr/>
        <a:lstStyle/>
        <a:p>
          <a:endParaRPr lang="fr-FR"/>
        </a:p>
      </dgm:t>
    </dgm:pt>
    <dgm:pt modelId="{38F2C90F-DAAF-9347-92E9-E8B9B0AC4C5D}" type="sibTrans" cxnId="{6559F210-868B-054A-BF0C-61D0A4981758}">
      <dgm:prSet/>
      <dgm:spPr/>
      <dgm:t>
        <a:bodyPr/>
        <a:lstStyle/>
        <a:p>
          <a:endParaRPr lang="fr-FR"/>
        </a:p>
      </dgm:t>
    </dgm:pt>
    <dgm:pt modelId="{F8FE473A-657F-5644-83A0-6FC977C9B8B8}">
      <dgm:prSet phldrT="[Texte]" custT="1"/>
      <dgm:spPr/>
      <dgm:t>
        <a:bodyPr/>
        <a:lstStyle/>
        <a:p>
          <a:pPr rtl="0"/>
          <a:r>
            <a: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CHARGES  PILOTABLES </a:t>
          </a:r>
          <a:r>
            <a:rPr lang="fr-FR" sz="12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</dgm:t>
    </dgm:pt>
    <dgm:pt modelId="{228FC344-22A3-6048-8CFF-A0808F93E54F}" type="parTrans" cxnId="{6131424F-53AC-C346-BA36-9FD78896EEA8}">
      <dgm:prSet/>
      <dgm:spPr/>
      <dgm:t>
        <a:bodyPr/>
        <a:lstStyle/>
        <a:p>
          <a:endParaRPr lang="fr-FR"/>
        </a:p>
      </dgm:t>
    </dgm:pt>
    <dgm:pt modelId="{CA5414B0-B2FE-EB4D-B956-8A7B5DF8E180}" type="sibTrans" cxnId="{6131424F-53AC-C346-BA36-9FD78896EEA8}">
      <dgm:prSet/>
      <dgm:spPr/>
      <dgm:t>
        <a:bodyPr/>
        <a:lstStyle/>
        <a:p>
          <a:endParaRPr lang="fr-FR"/>
        </a:p>
      </dgm:t>
    </dgm:pt>
    <dgm:pt modelId="{0064D788-FBE6-2A4B-97A7-633FF85896C4}">
      <dgm:prSet phldrT="[Texte]" custT="1"/>
      <dgm:spPr/>
      <dgm:t>
        <a:bodyPr anchor="t" anchorCtr="0"/>
        <a:lstStyle/>
        <a:p>
          <a:pPr algn="ctr" rtl="0"/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supportées directement par le contribuable :</a:t>
          </a:r>
        </a:p>
        <a:p>
          <a:pPr algn="l"/>
          <a:endParaRPr lang="fr-FR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algn="l"/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Dans la maison d’habitation, en 2018, dépense d’isolation pour 6000€</a:t>
          </a:r>
        </a:p>
        <a:p>
          <a:pPr algn="l"/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En 2019, dans la maison, réfaction de la toiture suite à une tempête pour 30 000€, d’autres travaux sans caractère urgent pour 4000€ </a:t>
          </a:r>
        </a:p>
        <a:p>
          <a:pPr algn="ctr" rtl="0"/>
          <a:endParaRPr lang="fr-FR" sz="1200" b="1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 rtl="0"/>
          <a:endParaRPr lang="fr-FR" sz="1200" kern="1200" dirty="0"/>
        </a:p>
      </dgm:t>
    </dgm:pt>
    <dgm:pt modelId="{7D28FFDD-B4A5-8440-BFE9-0950EE3CA851}" type="parTrans" cxnId="{35E2D126-F57D-B249-893F-0D61822CA8ED}">
      <dgm:prSet/>
      <dgm:spPr/>
      <dgm:t>
        <a:bodyPr/>
        <a:lstStyle/>
        <a:p>
          <a:endParaRPr lang="fr-FR"/>
        </a:p>
      </dgm:t>
    </dgm:pt>
    <dgm:pt modelId="{BBEA76EA-50A5-5D4F-A719-95EE91B0DFAE}" type="sibTrans" cxnId="{35E2D126-F57D-B249-893F-0D61822CA8ED}">
      <dgm:prSet/>
      <dgm:spPr/>
      <dgm:t>
        <a:bodyPr/>
        <a:lstStyle/>
        <a:p>
          <a:endParaRPr lang="fr-FR"/>
        </a:p>
      </dgm:t>
    </dgm:pt>
    <dgm:pt modelId="{FB604112-CA36-2746-A330-E8BDA4FB93F3}">
      <dgm:prSet phldrT="[Texte]" custT="1"/>
      <dgm:spPr/>
      <dgm:t>
        <a:bodyPr anchor="t" anchorCtr="0"/>
        <a:lstStyle/>
        <a:p>
          <a:pPr algn="ctr" rtl="0"/>
          <a:r>
            <a: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Charges supportées par les provisions pour charges de copropriété correspondant à des dépenses de travaux :</a:t>
          </a:r>
          <a:endParaRPr lang="fr-F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 rtl="0"/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En 2018</a:t>
          </a:r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, l’appel de provision sur charges de copropriété était 8 000€ de charges de copropriété, parmi celles-ci  2 000€ correspondaient à des travaux de réparation. Les charges récupérables sur les locataires sont de 3 500€. </a:t>
          </a:r>
        </a:p>
        <a:p>
          <a:pPr algn="l" rtl="0"/>
          <a:r>
            <a:rPr lang="fr-FR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En 2019</a:t>
          </a:r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, l’appel de charges est de 7 000€, parmi celles-ci 800€  correspondent à des dépenses d’entretien.</a:t>
          </a:r>
        </a:p>
        <a:p>
          <a:pPr algn="l" rtl="0"/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fr-FR" sz="1200" dirty="0"/>
        </a:p>
      </dgm:t>
    </dgm:pt>
    <dgm:pt modelId="{E2CABCB2-EC32-7C45-9622-310F42AD4016}" type="parTrans" cxnId="{E3974766-EB2F-6C49-BCA0-CF7352EDBD1A}">
      <dgm:prSet/>
      <dgm:spPr/>
      <dgm:t>
        <a:bodyPr/>
        <a:lstStyle/>
        <a:p>
          <a:endParaRPr lang="fr-FR"/>
        </a:p>
      </dgm:t>
    </dgm:pt>
    <dgm:pt modelId="{EC051EF6-4C7C-2446-85FB-6404704DF4DE}" type="sibTrans" cxnId="{E3974766-EB2F-6C49-BCA0-CF7352EDBD1A}">
      <dgm:prSet/>
      <dgm:spPr/>
      <dgm:t>
        <a:bodyPr/>
        <a:lstStyle/>
        <a:p>
          <a:endParaRPr lang="fr-FR"/>
        </a:p>
      </dgm:t>
    </dgm:pt>
    <dgm:pt modelId="{80CB1665-9388-C446-9397-FE40BA3047F2}">
      <dgm:prSet phldrT="[Texte]" custT="1"/>
      <dgm:spPr/>
      <dgm:t>
        <a:bodyPr anchor="ctr" anchorCtr="0"/>
        <a:lstStyle/>
        <a:p>
          <a:pPr rtl="0"/>
          <a:r>
            <a: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CHARGES RÉCURRENTES </a:t>
          </a:r>
          <a:r>
            <a:rPr lang="fr-FR" sz="12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</dgm:t>
    </dgm:pt>
    <dgm:pt modelId="{862BD2BC-6521-2243-B7E1-B0384F0EF92C}" type="parTrans" cxnId="{FBA2287F-F93F-7749-B914-82276007BB60}">
      <dgm:prSet/>
      <dgm:spPr/>
      <dgm:t>
        <a:bodyPr/>
        <a:lstStyle/>
        <a:p>
          <a:endParaRPr lang="fr-FR"/>
        </a:p>
      </dgm:t>
    </dgm:pt>
    <dgm:pt modelId="{314DF903-F6C0-C14C-BC70-A982F4C6A480}" type="sibTrans" cxnId="{FBA2287F-F93F-7749-B914-82276007BB60}">
      <dgm:prSet/>
      <dgm:spPr/>
      <dgm:t>
        <a:bodyPr/>
        <a:lstStyle/>
        <a:p>
          <a:endParaRPr lang="fr-FR"/>
        </a:p>
      </dgm:t>
    </dgm:pt>
    <dgm:pt modelId="{1018340A-8253-B842-932B-623949A766DF}">
      <dgm:prSet phldrT="[Texte]" custT="1"/>
      <dgm:spPr/>
      <dgm:t>
        <a:bodyPr anchor="t" anchorCtr="0"/>
        <a:lstStyle/>
        <a:p>
          <a:pPr algn="l"/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Pour l’ensemble de ses biens, il paye:</a:t>
          </a:r>
        </a:p>
        <a:p>
          <a:pPr algn="l"/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Des taxes foncières (hors ordures ménagères) de 2400€. Exigibilité octobre 2019,</a:t>
          </a:r>
        </a:p>
        <a:p>
          <a:pPr algn="l"/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primes d’assurances de juin 2019 à juin 2020 payées en mai 2019 pour 1000€. Date d’échéance 1</a:t>
          </a:r>
          <a:r>
            <a:rPr lang="fr-FR" sz="1200" kern="12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er</a:t>
          </a: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juin 2019.</a:t>
          </a:r>
        </a:p>
        <a:p>
          <a:pPr algn="l"/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Intérêt d’emprunt : 780€ payés en 2019 mais 80 € couvrent le début de l’année 2020.</a:t>
          </a:r>
        </a:p>
        <a:p>
          <a:pPr algn="l"/>
          <a:endParaRPr lang="fr-F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7D5284-6B6B-004A-B59B-AFE7AC582BD8}" type="parTrans" cxnId="{B1929BF6-3098-4A4A-B8AA-7268A60AFB22}">
      <dgm:prSet/>
      <dgm:spPr/>
      <dgm:t>
        <a:bodyPr/>
        <a:lstStyle/>
        <a:p>
          <a:endParaRPr lang="fr-FR"/>
        </a:p>
      </dgm:t>
    </dgm:pt>
    <dgm:pt modelId="{CCC05BDE-7421-2C4A-B0FB-7098391FB443}" type="sibTrans" cxnId="{B1929BF6-3098-4A4A-B8AA-7268A60AFB22}">
      <dgm:prSet/>
      <dgm:spPr/>
      <dgm:t>
        <a:bodyPr/>
        <a:lstStyle/>
        <a:p>
          <a:endParaRPr lang="fr-FR"/>
        </a:p>
      </dgm:t>
    </dgm:pt>
    <dgm:pt modelId="{878DA171-F2AB-BF42-ABC3-F0B90E1F439A}" type="pres">
      <dgm:prSet presAssocID="{B4CAA172-FC17-9C46-915C-D4D6E3C7108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C9D3BBC-7E29-7342-A467-9D371AF18318}" type="pres">
      <dgm:prSet presAssocID="{8170D6EC-63E9-E74B-ABA5-5FB6A558C2B2}" presName="hierRoot1" presStyleCnt="0"/>
      <dgm:spPr/>
    </dgm:pt>
    <dgm:pt modelId="{19C5BD69-6849-D044-AC29-A560AD54985B}" type="pres">
      <dgm:prSet presAssocID="{8170D6EC-63E9-E74B-ABA5-5FB6A558C2B2}" presName="composite" presStyleCnt="0"/>
      <dgm:spPr/>
    </dgm:pt>
    <dgm:pt modelId="{BBC794E2-3B8F-0D4C-A2A5-42AB18173F83}" type="pres">
      <dgm:prSet presAssocID="{8170D6EC-63E9-E74B-ABA5-5FB6A558C2B2}" presName="background" presStyleLbl="node0" presStyleIdx="0" presStyleCnt="1"/>
      <dgm:spPr/>
    </dgm:pt>
    <dgm:pt modelId="{FE213B2F-4BFB-5341-8B96-D999102370E5}" type="pres">
      <dgm:prSet presAssocID="{8170D6EC-63E9-E74B-ABA5-5FB6A558C2B2}" presName="text" presStyleLbl="fgAcc0" presStyleIdx="0" presStyleCnt="1" custScaleX="240299" custScaleY="123083" custLinFactNeighborX="-67847" custLinFactNeighborY="-75820">
        <dgm:presLayoutVars>
          <dgm:chPref val="3"/>
        </dgm:presLayoutVars>
      </dgm:prSet>
      <dgm:spPr/>
    </dgm:pt>
    <dgm:pt modelId="{F1D0E535-D380-4245-AE06-484302306B19}" type="pres">
      <dgm:prSet presAssocID="{8170D6EC-63E9-E74B-ABA5-5FB6A558C2B2}" presName="hierChild2" presStyleCnt="0"/>
      <dgm:spPr/>
    </dgm:pt>
    <dgm:pt modelId="{F108774D-C76E-7C42-AE53-D3780B03F264}" type="pres">
      <dgm:prSet presAssocID="{228FC344-22A3-6048-8CFF-A0808F93E54F}" presName="Name10" presStyleLbl="parChTrans1D2" presStyleIdx="0" presStyleCnt="2"/>
      <dgm:spPr/>
    </dgm:pt>
    <dgm:pt modelId="{F7612D74-2F37-0445-8FC2-FD66DC3D4A42}" type="pres">
      <dgm:prSet presAssocID="{F8FE473A-657F-5644-83A0-6FC977C9B8B8}" presName="hierRoot2" presStyleCnt="0"/>
      <dgm:spPr/>
    </dgm:pt>
    <dgm:pt modelId="{7642B3A5-91B0-B241-8096-68C2690699ED}" type="pres">
      <dgm:prSet presAssocID="{F8FE473A-657F-5644-83A0-6FC977C9B8B8}" presName="composite2" presStyleCnt="0"/>
      <dgm:spPr/>
    </dgm:pt>
    <dgm:pt modelId="{EA2D450C-C1F6-364E-9AE8-F72BAF1A1CA6}" type="pres">
      <dgm:prSet presAssocID="{F8FE473A-657F-5644-83A0-6FC977C9B8B8}" presName="background2" presStyleLbl="node2" presStyleIdx="0" presStyleCnt="2"/>
      <dgm:spPr/>
    </dgm:pt>
    <dgm:pt modelId="{701FB002-60A9-3F4A-8331-969A79CACEE8}" type="pres">
      <dgm:prSet presAssocID="{F8FE473A-657F-5644-83A0-6FC977C9B8B8}" presName="text2" presStyleLbl="fgAcc2" presStyleIdx="0" presStyleCnt="2" custScaleX="136548" custScaleY="33932" custLinFactNeighborX="7242" custLinFactNeighborY="-91131">
        <dgm:presLayoutVars>
          <dgm:chPref val="3"/>
        </dgm:presLayoutVars>
      </dgm:prSet>
      <dgm:spPr/>
    </dgm:pt>
    <dgm:pt modelId="{CD36B47F-D5C3-1F4B-B876-72CB85D33818}" type="pres">
      <dgm:prSet presAssocID="{F8FE473A-657F-5644-83A0-6FC977C9B8B8}" presName="hierChild3" presStyleCnt="0"/>
      <dgm:spPr/>
    </dgm:pt>
    <dgm:pt modelId="{575A33A4-675D-934B-898D-19C2B14E60CF}" type="pres">
      <dgm:prSet presAssocID="{7D28FFDD-B4A5-8440-BFE9-0950EE3CA851}" presName="Name17" presStyleLbl="parChTrans1D3" presStyleIdx="0" presStyleCnt="3"/>
      <dgm:spPr/>
    </dgm:pt>
    <dgm:pt modelId="{3B29B5DE-FE37-3A4C-8BC4-8CEBC7E46ADE}" type="pres">
      <dgm:prSet presAssocID="{0064D788-FBE6-2A4B-97A7-633FF85896C4}" presName="hierRoot3" presStyleCnt="0"/>
      <dgm:spPr/>
    </dgm:pt>
    <dgm:pt modelId="{6BC9C9D5-8993-B44E-9ED1-ABFD737A9E37}" type="pres">
      <dgm:prSet presAssocID="{0064D788-FBE6-2A4B-97A7-633FF85896C4}" presName="composite3" presStyleCnt="0"/>
      <dgm:spPr/>
    </dgm:pt>
    <dgm:pt modelId="{00855FEC-230B-CD4E-9CC2-F2F4B0E24DF4}" type="pres">
      <dgm:prSet presAssocID="{0064D788-FBE6-2A4B-97A7-633FF85896C4}" presName="background3" presStyleLbl="node3" presStyleIdx="0" presStyleCnt="3"/>
      <dgm:spPr/>
    </dgm:pt>
    <dgm:pt modelId="{9C36892C-FC4A-BE4A-A967-A9D832B9643B}" type="pres">
      <dgm:prSet presAssocID="{0064D788-FBE6-2A4B-97A7-633FF85896C4}" presName="text3" presStyleLbl="fgAcc3" presStyleIdx="0" presStyleCnt="3" custScaleX="236566" custScaleY="239871" custLinFactNeighborX="-5328" custLinFactNeighborY="-86955">
        <dgm:presLayoutVars>
          <dgm:chPref val="3"/>
        </dgm:presLayoutVars>
      </dgm:prSet>
      <dgm:spPr/>
    </dgm:pt>
    <dgm:pt modelId="{C3E195DB-8F28-2648-AF61-E5D6A43EBBCF}" type="pres">
      <dgm:prSet presAssocID="{0064D788-FBE6-2A4B-97A7-633FF85896C4}" presName="hierChild4" presStyleCnt="0"/>
      <dgm:spPr/>
    </dgm:pt>
    <dgm:pt modelId="{B5BBC76A-D69A-0642-BE8C-63E281032335}" type="pres">
      <dgm:prSet presAssocID="{E2CABCB2-EC32-7C45-9622-310F42AD4016}" presName="Name17" presStyleLbl="parChTrans1D3" presStyleIdx="1" presStyleCnt="3"/>
      <dgm:spPr/>
    </dgm:pt>
    <dgm:pt modelId="{9D0FC86B-6110-9746-BFA4-30FB2D2BBCDC}" type="pres">
      <dgm:prSet presAssocID="{FB604112-CA36-2746-A330-E8BDA4FB93F3}" presName="hierRoot3" presStyleCnt="0"/>
      <dgm:spPr/>
    </dgm:pt>
    <dgm:pt modelId="{C8F36209-8D79-E74D-A18E-4E204D01B343}" type="pres">
      <dgm:prSet presAssocID="{FB604112-CA36-2746-A330-E8BDA4FB93F3}" presName="composite3" presStyleCnt="0"/>
      <dgm:spPr/>
    </dgm:pt>
    <dgm:pt modelId="{C2FBBF71-5C6D-594F-8398-B2BF52BE26FE}" type="pres">
      <dgm:prSet presAssocID="{FB604112-CA36-2746-A330-E8BDA4FB93F3}" presName="background3" presStyleLbl="node3" presStyleIdx="1" presStyleCnt="3"/>
      <dgm:spPr/>
    </dgm:pt>
    <dgm:pt modelId="{A2700BF0-A460-F342-9B16-03A4C09F9911}" type="pres">
      <dgm:prSet presAssocID="{FB604112-CA36-2746-A330-E8BDA4FB93F3}" presName="text3" presStyleLbl="fgAcc3" presStyleIdx="1" presStyleCnt="3" custScaleX="207413" custScaleY="222015" custLinFactNeighborX="-2420" custLinFactNeighborY="-66985">
        <dgm:presLayoutVars>
          <dgm:chPref val="3"/>
        </dgm:presLayoutVars>
      </dgm:prSet>
      <dgm:spPr/>
    </dgm:pt>
    <dgm:pt modelId="{34C6F742-BA4B-9243-ABF3-E2E95DF2B65E}" type="pres">
      <dgm:prSet presAssocID="{FB604112-CA36-2746-A330-E8BDA4FB93F3}" presName="hierChild4" presStyleCnt="0"/>
      <dgm:spPr/>
    </dgm:pt>
    <dgm:pt modelId="{2985AE53-24FD-B940-A643-8A54747BAEF7}" type="pres">
      <dgm:prSet presAssocID="{862BD2BC-6521-2243-B7E1-B0384F0EF92C}" presName="Name10" presStyleLbl="parChTrans1D2" presStyleIdx="1" presStyleCnt="2"/>
      <dgm:spPr/>
    </dgm:pt>
    <dgm:pt modelId="{6AFE1C66-C910-E648-8927-FEC88C36CB2E}" type="pres">
      <dgm:prSet presAssocID="{80CB1665-9388-C446-9397-FE40BA3047F2}" presName="hierRoot2" presStyleCnt="0"/>
      <dgm:spPr/>
    </dgm:pt>
    <dgm:pt modelId="{C72C662A-927B-B24A-BA3B-BE6A107D9FC1}" type="pres">
      <dgm:prSet presAssocID="{80CB1665-9388-C446-9397-FE40BA3047F2}" presName="composite2" presStyleCnt="0"/>
      <dgm:spPr/>
    </dgm:pt>
    <dgm:pt modelId="{93AD2B2A-98D6-6247-8ACD-5428DF3774E6}" type="pres">
      <dgm:prSet presAssocID="{80CB1665-9388-C446-9397-FE40BA3047F2}" presName="background2" presStyleLbl="node2" presStyleIdx="1" presStyleCnt="2"/>
      <dgm:spPr/>
    </dgm:pt>
    <dgm:pt modelId="{40382C72-AC04-8A40-BB90-CDD3028A31A0}" type="pres">
      <dgm:prSet presAssocID="{80CB1665-9388-C446-9397-FE40BA3047F2}" presName="text2" presStyleLbl="fgAcc2" presStyleIdx="1" presStyleCnt="2" custScaleX="133860" custScaleY="28895" custLinFactNeighborX="14655" custLinFactNeighborY="-95940">
        <dgm:presLayoutVars>
          <dgm:chPref val="3"/>
        </dgm:presLayoutVars>
      </dgm:prSet>
      <dgm:spPr/>
    </dgm:pt>
    <dgm:pt modelId="{768AB3ED-8F44-724A-BD8B-F1067C097188}" type="pres">
      <dgm:prSet presAssocID="{80CB1665-9388-C446-9397-FE40BA3047F2}" presName="hierChild3" presStyleCnt="0"/>
      <dgm:spPr/>
    </dgm:pt>
    <dgm:pt modelId="{34EFD444-21EA-2240-B863-01ADD58681B0}" type="pres">
      <dgm:prSet presAssocID="{327D5284-6B6B-004A-B59B-AFE7AC582BD8}" presName="Name17" presStyleLbl="parChTrans1D3" presStyleIdx="2" presStyleCnt="3"/>
      <dgm:spPr/>
    </dgm:pt>
    <dgm:pt modelId="{626478A4-5D48-EE4E-AE9E-0FEE6E26001F}" type="pres">
      <dgm:prSet presAssocID="{1018340A-8253-B842-932B-623949A766DF}" presName="hierRoot3" presStyleCnt="0"/>
      <dgm:spPr/>
    </dgm:pt>
    <dgm:pt modelId="{956A1C5D-ED10-F04C-834B-4DA353A68EA8}" type="pres">
      <dgm:prSet presAssocID="{1018340A-8253-B842-932B-623949A766DF}" presName="composite3" presStyleCnt="0"/>
      <dgm:spPr/>
    </dgm:pt>
    <dgm:pt modelId="{5E48498E-5DD8-C846-B284-94A63B0495AA}" type="pres">
      <dgm:prSet presAssocID="{1018340A-8253-B842-932B-623949A766DF}" presName="background3" presStyleLbl="node3" presStyleIdx="2" presStyleCnt="3"/>
      <dgm:spPr/>
    </dgm:pt>
    <dgm:pt modelId="{4BFD50BF-88C1-4C49-8335-983C7A08AF5B}" type="pres">
      <dgm:prSet presAssocID="{1018340A-8253-B842-932B-623949A766DF}" presName="text3" presStyleLbl="fgAcc3" presStyleIdx="2" presStyleCnt="3" custScaleX="177836" custScaleY="183764" custLinFactNeighborX="-9692" custLinFactNeighborY="-91478">
        <dgm:presLayoutVars>
          <dgm:chPref val="3"/>
        </dgm:presLayoutVars>
      </dgm:prSet>
      <dgm:spPr/>
    </dgm:pt>
    <dgm:pt modelId="{779D6240-83BA-6647-9322-5806A4992ED3}" type="pres">
      <dgm:prSet presAssocID="{1018340A-8253-B842-932B-623949A766DF}" presName="hierChild4" presStyleCnt="0"/>
      <dgm:spPr/>
    </dgm:pt>
  </dgm:ptLst>
  <dgm:cxnLst>
    <dgm:cxn modelId="{A472DC01-062C-1647-AD43-BA5A631DEE9E}" type="presOf" srcId="{327D5284-6B6B-004A-B59B-AFE7AC582BD8}" destId="{34EFD444-21EA-2240-B863-01ADD58681B0}" srcOrd="0" destOrd="0" presId="urn:microsoft.com/office/officeart/2005/8/layout/hierarchy1"/>
    <dgm:cxn modelId="{2E009505-0811-1046-9F7A-29A8354A7147}" type="presOf" srcId="{1018340A-8253-B842-932B-623949A766DF}" destId="{4BFD50BF-88C1-4C49-8335-983C7A08AF5B}" srcOrd="0" destOrd="0" presId="urn:microsoft.com/office/officeart/2005/8/layout/hierarchy1"/>
    <dgm:cxn modelId="{6559F210-868B-054A-BF0C-61D0A4981758}" srcId="{B4CAA172-FC17-9C46-915C-D4D6E3C71084}" destId="{8170D6EC-63E9-E74B-ABA5-5FB6A558C2B2}" srcOrd="0" destOrd="0" parTransId="{E2E2E426-B5C5-E344-92C3-39D1B7539ABA}" sibTransId="{38F2C90F-DAAF-9347-92E9-E8B9B0AC4C5D}"/>
    <dgm:cxn modelId="{540FAC12-0EF2-F648-83ED-9EE7086071D6}" type="presOf" srcId="{862BD2BC-6521-2243-B7E1-B0384F0EF92C}" destId="{2985AE53-24FD-B940-A643-8A54747BAEF7}" srcOrd="0" destOrd="0" presId="urn:microsoft.com/office/officeart/2005/8/layout/hierarchy1"/>
    <dgm:cxn modelId="{55C0C325-A48A-5749-8704-A58754A245A8}" type="presOf" srcId="{0064D788-FBE6-2A4B-97A7-633FF85896C4}" destId="{9C36892C-FC4A-BE4A-A967-A9D832B9643B}" srcOrd="0" destOrd="0" presId="urn:microsoft.com/office/officeart/2005/8/layout/hierarchy1"/>
    <dgm:cxn modelId="{A548AE26-8D17-5343-9B98-BAA967DF4F13}" type="presOf" srcId="{F8FE473A-657F-5644-83A0-6FC977C9B8B8}" destId="{701FB002-60A9-3F4A-8331-969A79CACEE8}" srcOrd="0" destOrd="0" presId="urn:microsoft.com/office/officeart/2005/8/layout/hierarchy1"/>
    <dgm:cxn modelId="{35E2D126-F57D-B249-893F-0D61822CA8ED}" srcId="{F8FE473A-657F-5644-83A0-6FC977C9B8B8}" destId="{0064D788-FBE6-2A4B-97A7-633FF85896C4}" srcOrd="0" destOrd="0" parTransId="{7D28FFDD-B4A5-8440-BFE9-0950EE3CA851}" sibTransId="{BBEA76EA-50A5-5D4F-A719-95EE91B0DFAE}"/>
    <dgm:cxn modelId="{D587743C-9182-AE41-932D-A55D68987AFF}" type="presOf" srcId="{228FC344-22A3-6048-8CFF-A0808F93E54F}" destId="{F108774D-C76E-7C42-AE53-D3780B03F264}" srcOrd="0" destOrd="0" presId="urn:microsoft.com/office/officeart/2005/8/layout/hierarchy1"/>
    <dgm:cxn modelId="{52B30243-F9F3-AB4C-84CC-B6E343A930A8}" type="presOf" srcId="{E2CABCB2-EC32-7C45-9622-310F42AD4016}" destId="{B5BBC76A-D69A-0642-BE8C-63E281032335}" srcOrd="0" destOrd="0" presId="urn:microsoft.com/office/officeart/2005/8/layout/hierarchy1"/>
    <dgm:cxn modelId="{6131424F-53AC-C346-BA36-9FD78896EEA8}" srcId="{8170D6EC-63E9-E74B-ABA5-5FB6A558C2B2}" destId="{F8FE473A-657F-5644-83A0-6FC977C9B8B8}" srcOrd="0" destOrd="0" parTransId="{228FC344-22A3-6048-8CFF-A0808F93E54F}" sibTransId="{CA5414B0-B2FE-EB4D-B956-8A7B5DF8E180}"/>
    <dgm:cxn modelId="{C821FD50-CF3C-C044-B5BE-D8B5E14040E4}" type="presOf" srcId="{B4CAA172-FC17-9C46-915C-D4D6E3C71084}" destId="{878DA171-F2AB-BF42-ABC3-F0B90E1F439A}" srcOrd="0" destOrd="0" presId="urn:microsoft.com/office/officeart/2005/8/layout/hierarchy1"/>
    <dgm:cxn modelId="{E3974766-EB2F-6C49-BCA0-CF7352EDBD1A}" srcId="{F8FE473A-657F-5644-83A0-6FC977C9B8B8}" destId="{FB604112-CA36-2746-A330-E8BDA4FB93F3}" srcOrd="1" destOrd="0" parTransId="{E2CABCB2-EC32-7C45-9622-310F42AD4016}" sibTransId="{EC051EF6-4C7C-2446-85FB-6404704DF4DE}"/>
    <dgm:cxn modelId="{FBA2287F-F93F-7749-B914-82276007BB60}" srcId="{8170D6EC-63E9-E74B-ABA5-5FB6A558C2B2}" destId="{80CB1665-9388-C446-9397-FE40BA3047F2}" srcOrd="1" destOrd="0" parTransId="{862BD2BC-6521-2243-B7E1-B0384F0EF92C}" sibTransId="{314DF903-F6C0-C14C-BC70-A982F4C6A480}"/>
    <dgm:cxn modelId="{24DDBCB8-81E3-164C-B9B3-8814A99C65A0}" type="presOf" srcId="{8170D6EC-63E9-E74B-ABA5-5FB6A558C2B2}" destId="{FE213B2F-4BFB-5341-8B96-D999102370E5}" srcOrd="0" destOrd="0" presId="urn:microsoft.com/office/officeart/2005/8/layout/hierarchy1"/>
    <dgm:cxn modelId="{9DBBF5C2-E324-654D-B384-40C4E24FDD68}" type="presOf" srcId="{7D28FFDD-B4A5-8440-BFE9-0950EE3CA851}" destId="{575A33A4-675D-934B-898D-19C2B14E60CF}" srcOrd="0" destOrd="0" presId="urn:microsoft.com/office/officeart/2005/8/layout/hierarchy1"/>
    <dgm:cxn modelId="{ACC6E4C3-6CC2-6E4A-B06C-A8535FF9C880}" type="presOf" srcId="{80CB1665-9388-C446-9397-FE40BA3047F2}" destId="{40382C72-AC04-8A40-BB90-CDD3028A31A0}" srcOrd="0" destOrd="0" presId="urn:microsoft.com/office/officeart/2005/8/layout/hierarchy1"/>
    <dgm:cxn modelId="{4E03D7D7-7C77-D743-A59F-FE5EA1489C99}" type="presOf" srcId="{FB604112-CA36-2746-A330-E8BDA4FB93F3}" destId="{A2700BF0-A460-F342-9B16-03A4C09F9911}" srcOrd="0" destOrd="0" presId="urn:microsoft.com/office/officeart/2005/8/layout/hierarchy1"/>
    <dgm:cxn modelId="{B1929BF6-3098-4A4A-B8AA-7268A60AFB22}" srcId="{80CB1665-9388-C446-9397-FE40BA3047F2}" destId="{1018340A-8253-B842-932B-623949A766DF}" srcOrd="0" destOrd="0" parTransId="{327D5284-6B6B-004A-B59B-AFE7AC582BD8}" sibTransId="{CCC05BDE-7421-2C4A-B0FB-7098391FB443}"/>
    <dgm:cxn modelId="{6CC841B1-A16B-B64B-80FB-36CB0CB2DE49}" type="presParOf" srcId="{878DA171-F2AB-BF42-ABC3-F0B90E1F439A}" destId="{8C9D3BBC-7E29-7342-A467-9D371AF18318}" srcOrd="0" destOrd="0" presId="urn:microsoft.com/office/officeart/2005/8/layout/hierarchy1"/>
    <dgm:cxn modelId="{DF1148C6-9A9C-0D45-BFD7-6342BC826869}" type="presParOf" srcId="{8C9D3BBC-7E29-7342-A467-9D371AF18318}" destId="{19C5BD69-6849-D044-AC29-A560AD54985B}" srcOrd="0" destOrd="0" presId="urn:microsoft.com/office/officeart/2005/8/layout/hierarchy1"/>
    <dgm:cxn modelId="{44FBE119-20DF-D048-9303-F24EC4C5FC17}" type="presParOf" srcId="{19C5BD69-6849-D044-AC29-A560AD54985B}" destId="{BBC794E2-3B8F-0D4C-A2A5-42AB18173F83}" srcOrd="0" destOrd="0" presId="urn:microsoft.com/office/officeart/2005/8/layout/hierarchy1"/>
    <dgm:cxn modelId="{F9BD0560-2741-134E-824B-B099FCBEAE87}" type="presParOf" srcId="{19C5BD69-6849-D044-AC29-A560AD54985B}" destId="{FE213B2F-4BFB-5341-8B96-D999102370E5}" srcOrd="1" destOrd="0" presId="urn:microsoft.com/office/officeart/2005/8/layout/hierarchy1"/>
    <dgm:cxn modelId="{3750EF4E-AB6E-BC49-A33D-2D925D12CFEC}" type="presParOf" srcId="{8C9D3BBC-7E29-7342-A467-9D371AF18318}" destId="{F1D0E535-D380-4245-AE06-484302306B19}" srcOrd="1" destOrd="0" presId="urn:microsoft.com/office/officeart/2005/8/layout/hierarchy1"/>
    <dgm:cxn modelId="{A328B9AF-6278-5F40-8956-0E61C1495DE4}" type="presParOf" srcId="{F1D0E535-D380-4245-AE06-484302306B19}" destId="{F108774D-C76E-7C42-AE53-D3780B03F264}" srcOrd="0" destOrd="0" presId="urn:microsoft.com/office/officeart/2005/8/layout/hierarchy1"/>
    <dgm:cxn modelId="{17CC5961-45EE-0A42-AF96-C7AE312B78B6}" type="presParOf" srcId="{F1D0E535-D380-4245-AE06-484302306B19}" destId="{F7612D74-2F37-0445-8FC2-FD66DC3D4A42}" srcOrd="1" destOrd="0" presId="urn:microsoft.com/office/officeart/2005/8/layout/hierarchy1"/>
    <dgm:cxn modelId="{DA5FEED5-9F9D-C141-87D3-C8B75C76C941}" type="presParOf" srcId="{F7612D74-2F37-0445-8FC2-FD66DC3D4A42}" destId="{7642B3A5-91B0-B241-8096-68C2690699ED}" srcOrd="0" destOrd="0" presId="urn:microsoft.com/office/officeart/2005/8/layout/hierarchy1"/>
    <dgm:cxn modelId="{E184C53C-4109-DC43-9D5D-C3DF16ADDEE9}" type="presParOf" srcId="{7642B3A5-91B0-B241-8096-68C2690699ED}" destId="{EA2D450C-C1F6-364E-9AE8-F72BAF1A1CA6}" srcOrd="0" destOrd="0" presId="urn:microsoft.com/office/officeart/2005/8/layout/hierarchy1"/>
    <dgm:cxn modelId="{CB753CE0-1F54-C842-8ABF-41F0F64FAB44}" type="presParOf" srcId="{7642B3A5-91B0-B241-8096-68C2690699ED}" destId="{701FB002-60A9-3F4A-8331-969A79CACEE8}" srcOrd="1" destOrd="0" presId="urn:microsoft.com/office/officeart/2005/8/layout/hierarchy1"/>
    <dgm:cxn modelId="{80D6A997-690F-5541-B056-C11266C71CFE}" type="presParOf" srcId="{F7612D74-2F37-0445-8FC2-FD66DC3D4A42}" destId="{CD36B47F-D5C3-1F4B-B876-72CB85D33818}" srcOrd="1" destOrd="0" presId="urn:microsoft.com/office/officeart/2005/8/layout/hierarchy1"/>
    <dgm:cxn modelId="{179EBF25-104F-2843-A500-9EE117D6861A}" type="presParOf" srcId="{CD36B47F-D5C3-1F4B-B876-72CB85D33818}" destId="{575A33A4-675D-934B-898D-19C2B14E60CF}" srcOrd="0" destOrd="0" presId="urn:microsoft.com/office/officeart/2005/8/layout/hierarchy1"/>
    <dgm:cxn modelId="{C5D8A8BD-AF95-A246-A9D1-F6773AB91102}" type="presParOf" srcId="{CD36B47F-D5C3-1F4B-B876-72CB85D33818}" destId="{3B29B5DE-FE37-3A4C-8BC4-8CEBC7E46ADE}" srcOrd="1" destOrd="0" presId="urn:microsoft.com/office/officeart/2005/8/layout/hierarchy1"/>
    <dgm:cxn modelId="{9D86A101-F96B-D746-9AE2-6A1961437183}" type="presParOf" srcId="{3B29B5DE-FE37-3A4C-8BC4-8CEBC7E46ADE}" destId="{6BC9C9D5-8993-B44E-9ED1-ABFD737A9E37}" srcOrd="0" destOrd="0" presId="urn:microsoft.com/office/officeart/2005/8/layout/hierarchy1"/>
    <dgm:cxn modelId="{4A39DC9E-1379-5C4B-BDA3-3E7A42CE6C85}" type="presParOf" srcId="{6BC9C9D5-8993-B44E-9ED1-ABFD737A9E37}" destId="{00855FEC-230B-CD4E-9CC2-F2F4B0E24DF4}" srcOrd="0" destOrd="0" presId="urn:microsoft.com/office/officeart/2005/8/layout/hierarchy1"/>
    <dgm:cxn modelId="{157CC6FB-8B73-1549-9000-2BA43AA93C50}" type="presParOf" srcId="{6BC9C9D5-8993-B44E-9ED1-ABFD737A9E37}" destId="{9C36892C-FC4A-BE4A-A967-A9D832B9643B}" srcOrd="1" destOrd="0" presId="urn:microsoft.com/office/officeart/2005/8/layout/hierarchy1"/>
    <dgm:cxn modelId="{7A84EE22-61F1-0B48-B8B2-971FF4F2D007}" type="presParOf" srcId="{3B29B5DE-FE37-3A4C-8BC4-8CEBC7E46ADE}" destId="{C3E195DB-8F28-2648-AF61-E5D6A43EBBCF}" srcOrd="1" destOrd="0" presId="urn:microsoft.com/office/officeart/2005/8/layout/hierarchy1"/>
    <dgm:cxn modelId="{E72E14A3-B2AC-F54A-BD88-A910F38A0E1E}" type="presParOf" srcId="{CD36B47F-D5C3-1F4B-B876-72CB85D33818}" destId="{B5BBC76A-D69A-0642-BE8C-63E281032335}" srcOrd="2" destOrd="0" presId="urn:microsoft.com/office/officeart/2005/8/layout/hierarchy1"/>
    <dgm:cxn modelId="{62C025D0-31FF-3D44-9F85-1B9BC53DDCBA}" type="presParOf" srcId="{CD36B47F-D5C3-1F4B-B876-72CB85D33818}" destId="{9D0FC86B-6110-9746-BFA4-30FB2D2BBCDC}" srcOrd="3" destOrd="0" presId="urn:microsoft.com/office/officeart/2005/8/layout/hierarchy1"/>
    <dgm:cxn modelId="{D7A9D79D-3CC4-114A-81F6-514B09C62EF5}" type="presParOf" srcId="{9D0FC86B-6110-9746-BFA4-30FB2D2BBCDC}" destId="{C8F36209-8D79-E74D-A18E-4E204D01B343}" srcOrd="0" destOrd="0" presId="urn:microsoft.com/office/officeart/2005/8/layout/hierarchy1"/>
    <dgm:cxn modelId="{850D5C80-5EE1-8D49-8D9A-46BF04DF9842}" type="presParOf" srcId="{C8F36209-8D79-E74D-A18E-4E204D01B343}" destId="{C2FBBF71-5C6D-594F-8398-B2BF52BE26FE}" srcOrd="0" destOrd="0" presId="urn:microsoft.com/office/officeart/2005/8/layout/hierarchy1"/>
    <dgm:cxn modelId="{A8B6C55D-063E-7D4A-8807-46CD8F126FAC}" type="presParOf" srcId="{C8F36209-8D79-E74D-A18E-4E204D01B343}" destId="{A2700BF0-A460-F342-9B16-03A4C09F9911}" srcOrd="1" destOrd="0" presId="urn:microsoft.com/office/officeart/2005/8/layout/hierarchy1"/>
    <dgm:cxn modelId="{7A924C9E-BE35-B443-81F0-E306E68DCF7B}" type="presParOf" srcId="{9D0FC86B-6110-9746-BFA4-30FB2D2BBCDC}" destId="{34C6F742-BA4B-9243-ABF3-E2E95DF2B65E}" srcOrd="1" destOrd="0" presId="urn:microsoft.com/office/officeart/2005/8/layout/hierarchy1"/>
    <dgm:cxn modelId="{774ABCD7-482B-CC40-8222-B2DB418CC15A}" type="presParOf" srcId="{F1D0E535-D380-4245-AE06-484302306B19}" destId="{2985AE53-24FD-B940-A643-8A54747BAEF7}" srcOrd="2" destOrd="0" presId="urn:microsoft.com/office/officeart/2005/8/layout/hierarchy1"/>
    <dgm:cxn modelId="{3D460A6A-FB38-1849-B1BF-BF2BE4D85C3B}" type="presParOf" srcId="{F1D0E535-D380-4245-AE06-484302306B19}" destId="{6AFE1C66-C910-E648-8927-FEC88C36CB2E}" srcOrd="3" destOrd="0" presId="urn:microsoft.com/office/officeart/2005/8/layout/hierarchy1"/>
    <dgm:cxn modelId="{71CF7D88-9B29-B74A-B676-597AEBF69182}" type="presParOf" srcId="{6AFE1C66-C910-E648-8927-FEC88C36CB2E}" destId="{C72C662A-927B-B24A-BA3B-BE6A107D9FC1}" srcOrd="0" destOrd="0" presId="urn:microsoft.com/office/officeart/2005/8/layout/hierarchy1"/>
    <dgm:cxn modelId="{8B9AF48F-25BA-7343-8FFC-E0F0DB689CCC}" type="presParOf" srcId="{C72C662A-927B-B24A-BA3B-BE6A107D9FC1}" destId="{93AD2B2A-98D6-6247-8ACD-5428DF3774E6}" srcOrd="0" destOrd="0" presId="urn:microsoft.com/office/officeart/2005/8/layout/hierarchy1"/>
    <dgm:cxn modelId="{BC09B280-F5D5-A048-BDF6-AB68021D29C3}" type="presParOf" srcId="{C72C662A-927B-B24A-BA3B-BE6A107D9FC1}" destId="{40382C72-AC04-8A40-BB90-CDD3028A31A0}" srcOrd="1" destOrd="0" presId="urn:microsoft.com/office/officeart/2005/8/layout/hierarchy1"/>
    <dgm:cxn modelId="{3D66F045-17D2-3348-AA11-337805D97B99}" type="presParOf" srcId="{6AFE1C66-C910-E648-8927-FEC88C36CB2E}" destId="{768AB3ED-8F44-724A-BD8B-F1067C097188}" srcOrd="1" destOrd="0" presId="urn:microsoft.com/office/officeart/2005/8/layout/hierarchy1"/>
    <dgm:cxn modelId="{587D038F-78F9-7E4D-B331-FBDE2CC9851A}" type="presParOf" srcId="{768AB3ED-8F44-724A-BD8B-F1067C097188}" destId="{34EFD444-21EA-2240-B863-01ADD58681B0}" srcOrd="0" destOrd="0" presId="urn:microsoft.com/office/officeart/2005/8/layout/hierarchy1"/>
    <dgm:cxn modelId="{388C1416-9B54-E14D-BF70-AF1D875C60C2}" type="presParOf" srcId="{768AB3ED-8F44-724A-BD8B-F1067C097188}" destId="{626478A4-5D48-EE4E-AE9E-0FEE6E26001F}" srcOrd="1" destOrd="0" presId="urn:microsoft.com/office/officeart/2005/8/layout/hierarchy1"/>
    <dgm:cxn modelId="{23F8224A-E4C9-FC44-9CF6-35EE3052B13B}" type="presParOf" srcId="{626478A4-5D48-EE4E-AE9E-0FEE6E26001F}" destId="{956A1C5D-ED10-F04C-834B-4DA353A68EA8}" srcOrd="0" destOrd="0" presId="urn:microsoft.com/office/officeart/2005/8/layout/hierarchy1"/>
    <dgm:cxn modelId="{C37D4B46-7330-7E4C-952F-B5283406F091}" type="presParOf" srcId="{956A1C5D-ED10-F04C-834B-4DA353A68EA8}" destId="{5E48498E-5DD8-C846-B284-94A63B0495AA}" srcOrd="0" destOrd="0" presId="urn:microsoft.com/office/officeart/2005/8/layout/hierarchy1"/>
    <dgm:cxn modelId="{9CAF9EAB-AF6F-4147-8491-9F22CB55C926}" type="presParOf" srcId="{956A1C5D-ED10-F04C-834B-4DA353A68EA8}" destId="{4BFD50BF-88C1-4C49-8335-983C7A08AF5B}" srcOrd="1" destOrd="0" presId="urn:microsoft.com/office/officeart/2005/8/layout/hierarchy1"/>
    <dgm:cxn modelId="{9A364496-AE30-6043-929A-B67603879E6A}" type="presParOf" srcId="{626478A4-5D48-EE4E-AE9E-0FEE6E26001F}" destId="{779D6240-83BA-6647-9322-5806A4992ED3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FD444-21EA-2240-B863-01ADD58681B0}">
      <dsp:nvSpPr>
        <dsp:cNvPr id="0" name=""/>
        <dsp:cNvSpPr/>
      </dsp:nvSpPr>
      <dsp:spPr>
        <a:xfrm>
          <a:off x="7773275" y="2639162"/>
          <a:ext cx="91440" cy="560321"/>
        </a:xfrm>
        <a:custGeom>
          <a:avLst/>
          <a:gdLst/>
          <a:ahLst/>
          <a:cxnLst/>
          <a:rect l="0" t="0" r="0" b="0"/>
          <a:pathLst>
            <a:path>
              <a:moveTo>
                <a:pt x="60227" y="0"/>
              </a:moveTo>
              <a:lnTo>
                <a:pt x="60227" y="319476"/>
              </a:lnTo>
              <a:lnTo>
                <a:pt x="45720" y="319476"/>
              </a:lnTo>
              <a:lnTo>
                <a:pt x="45720" y="5603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5AE53-24FD-B940-A643-8A54747BAEF7}">
      <dsp:nvSpPr>
        <dsp:cNvPr id="0" name=""/>
        <dsp:cNvSpPr/>
      </dsp:nvSpPr>
      <dsp:spPr>
        <a:xfrm>
          <a:off x="4868932" y="695872"/>
          <a:ext cx="2964569" cy="5044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609"/>
              </a:lnTo>
              <a:lnTo>
                <a:pt x="2964569" y="263609"/>
              </a:lnTo>
              <a:lnTo>
                <a:pt x="2964569" y="5044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5A33A4-675D-934B-898D-19C2B14E60CF}">
      <dsp:nvSpPr>
        <dsp:cNvPr id="0" name=""/>
        <dsp:cNvSpPr/>
      </dsp:nvSpPr>
      <dsp:spPr>
        <a:xfrm>
          <a:off x="2917917" y="1990048"/>
          <a:ext cx="91440" cy="817233"/>
        </a:xfrm>
        <a:custGeom>
          <a:avLst/>
          <a:gdLst/>
          <a:ahLst/>
          <a:cxnLst/>
          <a:rect l="0" t="0" r="0" b="0"/>
          <a:pathLst>
            <a:path>
              <a:moveTo>
                <a:pt x="57237" y="0"/>
              </a:moveTo>
              <a:lnTo>
                <a:pt x="57237" y="576387"/>
              </a:lnTo>
              <a:lnTo>
                <a:pt x="45720" y="576387"/>
              </a:lnTo>
              <a:lnTo>
                <a:pt x="45720" y="8172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8774D-C76E-7C42-AE53-D3780B03F264}">
      <dsp:nvSpPr>
        <dsp:cNvPr id="0" name=""/>
        <dsp:cNvSpPr/>
      </dsp:nvSpPr>
      <dsp:spPr>
        <a:xfrm>
          <a:off x="2975155" y="695872"/>
          <a:ext cx="1893777" cy="700251"/>
        </a:xfrm>
        <a:custGeom>
          <a:avLst/>
          <a:gdLst/>
          <a:ahLst/>
          <a:cxnLst/>
          <a:rect l="0" t="0" r="0" b="0"/>
          <a:pathLst>
            <a:path>
              <a:moveTo>
                <a:pt x="1893777" y="0"/>
              </a:moveTo>
              <a:lnTo>
                <a:pt x="1893777" y="459405"/>
              </a:lnTo>
              <a:lnTo>
                <a:pt x="0" y="459405"/>
              </a:lnTo>
              <a:lnTo>
                <a:pt x="0" y="7002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794E2-3B8F-0D4C-A2A5-42AB18173F83}">
      <dsp:nvSpPr>
        <dsp:cNvPr id="0" name=""/>
        <dsp:cNvSpPr/>
      </dsp:nvSpPr>
      <dsp:spPr>
        <a:xfrm>
          <a:off x="3569017" y="-50892"/>
          <a:ext cx="2599830" cy="746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13B2F-4BFB-5341-8B96-D999102370E5}">
      <dsp:nvSpPr>
        <dsp:cNvPr id="0" name=""/>
        <dsp:cNvSpPr/>
      </dsp:nvSpPr>
      <dsp:spPr>
        <a:xfrm>
          <a:off x="3857887" y="223534"/>
          <a:ext cx="2599830" cy="7467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FONCIÈRES DÉDUCTIBLES EN 2018 ET 2019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DEFINITIONS</a:t>
          </a:r>
        </a:p>
      </dsp:txBody>
      <dsp:txXfrm>
        <a:off x="3879759" y="245406"/>
        <a:ext cx="2556086" cy="703020"/>
      </dsp:txXfrm>
    </dsp:sp>
    <dsp:sp modelId="{EA2D450C-C1F6-364E-9AE8-F72BAF1A1CA6}">
      <dsp:nvSpPr>
        <dsp:cNvPr id="0" name=""/>
        <dsp:cNvSpPr/>
      </dsp:nvSpPr>
      <dsp:spPr>
        <a:xfrm>
          <a:off x="1675239" y="1396123"/>
          <a:ext cx="2599830" cy="5939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1FB002-60A9-3F4A-8331-969A79CACEE8}">
      <dsp:nvSpPr>
        <dsp:cNvPr id="0" name=""/>
        <dsp:cNvSpPr/>
      </dsp:nvSpPr>
      <dsp:spPr>
        <a:xfrm>
          <a:off x="1964110" y="1670549"/>
          <a:ext cx="2599830" cy="593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 PILOTABLES </a:t>
          </a:r>
          <a:r>
            <a:rPr lang="fr-FR" sz="120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C</a:t>
          </a:r>
          <a:r>
            <a:rPr lang="fr-FR" sz="12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elles pour lesquelles le bailleur a la maîtrise et gère ainsi le calendrier de réalisation </a:t>
          </a:r>
        </a:p>
      </dsp:txBody>
      <dsp:txXfrm>
        <a:off x="1981505" y="1687944"/>
        <a:ext cx="2565040" cy="559134"/>
      </dsp:txXfrm>
    </dsp:sp>
    <dsp:sp modelId="{00855FEC-230B-CD4E-9CC2-F2F4B0E24DF4}">
      <dsp:nvSpPr>
        <dsp:cNvPr id="0" name=""/>
        <dsp:cNvSpPr/>
      </dsp:nvSpPr>
      <dsp:spPr>
        <a:xfrm>
          <a:off x="769511" y="2807281"/>
          <a:ext cx="4388253" cy="25983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6892C-FC4A-BE4A-A967-A9D832B9643B}">
      <dsp:nvSpPr>
        <dsp:cNvPr id="0" name=""/>
        <dsp:cNvSpPr/>
      </dsp:nvSpPr>
      <dsp:spPr>
        <a:xfrm>
          <a:off x="1058381" y="3081708"/>
          <a:ext cx="4388253" cy="2598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Il s’agit: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dépenses de réparation et d’entretien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dépenses d’amélioration afférentes aux locaux d’habitation à l’exception des dépenses d’agrandissement, reconstruction ou construction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dépenses d’amélioration afférentes aux locaux professionnels destinées à protéger des effets de l’amiante ou à faciliter l’accueil des handicapés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dépenses d’amélioration, construction ou entretien spécifiques aux propriétés rurales 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/>
        </a:p>
      </dsp:txBody>
      <dsp:txXfrm>
        <a:off x="1134484" y="3157811"/>
        <a:ext cx="4236047" cy="2446149"/>
      </dsp:txXfrm>
    </dsp:sp>
    <dsp:sp modelId="{93AD2B2A-98D6-6247-8ACD-5428DF3774E6}">
      <dsp:nvSpPr>
        <dsp:cNvPr id="0" name=""/>
        <dsp:cNvSpPr/>
      </dsp:nvSpPr>
      <dsp:spPr>
        <a:xfrm>
          <a:off x="6533587" y="1200327"/>
          <a:ext cx="2599830" cy="1438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82C72-AC04-8A40-BB90-CDD3028A31A0}">
      <dsp:nvSpPr>
        <dsp:cNvPr id="0" name=""/>
        <dsp:cNvSpPr/>
      </dsp:nvSpPr>
      <dsp:spPr>
        <a:xfrm>
          <a:off x="6822457" y="1474754"/>
          <a:ext cx="2599830" cy="1438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RÉCURRENTES </a:t>
          </a:r>
          <a:r>
            <a:rPr lang="fr-FR" sz="1200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Celles pour lesquelles le propriétaire ne peut pas influer sur l’échéance car celles-ci sont dues périodiquement ou simplement parce qu’il ne possède pas la maîtrise de la dette. </a:t>
          </a:r>
        </a:p>
      </dsp:txBody>
      <dsp:txXfrm>
        <a:off x="6864599" y="1516896"/>
        <a:ext cx="2515546" cy="1354551"/>
      </dsp:txXfrm>
    </dsp:sp>
    <dsp:sp modelId="{5E48498E-5DD8-C846-B284-94A63B0495AA}">
      <dsp:nvSpPr>
        <dsp:cNvPr id="0" name=""/>
        <dsp:cNvSpPr/>
      </dsp:nvSpPr>
      <dsp:spPr>
        <a:xfrm>
          <a:off x="5706594" y="3199484"/>
          <a:ext cx="4224802" cy="2776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D50BF-88C1-4C49-8335-983C7A08AF5B}">
      <dsp:nvSpPr>
        <dsp:cNvPr id="0" name=""/>
        <dsp:cNvSpPr/>
      </dsp:nvSpPr>
      <dsp:spPr>
        <a:xfrm>
          <a:off x="5995464" y="3473910"/>
          <a:ext cx="4224802" cy="2776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Il s’agit </a:t>
          </a: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primes d’assurances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provisions pour dépenses supportées par le propriétaire dans le cadre (ou non) du budget prévisionnel de la copropriété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impôts dus par le propriétaire des biens loués (sauf la taxe sur les locaux à usage de bureaux/locaux commerciaux ou locaux de stockage en Ile de France)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intérêts des dettes contractées pour l’acquisition/conservation/entretien ou construction de propriétés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frais de gestion (rémunération des concierges, frais de procédure, honoraires et commission versés à des tiers pour la gestion des immeubles…)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dépenses supportées par un Fond de placement immobilier (FPI)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76774" y="3555220"/>
        <a:ext cx="4062182" cy="2613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FD444-21EA-2240-B863-01ADD58681B0}">
      <dsp:nvSpPr>
        <dsp:cNvPr id="0" name=""/>
        <dsp:cNvSpPr/>
      </dsp:nvSpPr>
      <dsp:spPr>
        <a:xfrm>
          <a:off x="9361983" y="2386978"/>
          <a:ext cx="91440" cy="2956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1226"/>
              </a:lnTo>
              <a:lnTo>
                <a:pt x="70578" y="131226"/>
              </a:lnTo>
              <a:lnTo>
                <a:pt x="70578" y="2956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5AE53-24FD-B940-A643-8A54747BAEF7}">
      <dsp:nvSpPr>
        <dsp:cNvPr id="0" name=""/>
        <dsp:cNvSpPr/>
      </dsp:nvSpPr>
      <dsp:spPr>
        <a:xfrm>
          <a:off x="5599574" y="870173"/>
          <a:ext cx="3808129" cy="448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450"/>
              </a:lnTo>
              <a:lnTo>
                <a:pt x="3808129" y="284450"/>
              </a:lnTo>
              <a:lnTo>
                <a:pt x="3808129" y="4488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BC76A-D69A-0642-BE8C-63E281032335}">
      <dsp:nvSpPr>
        <dsp:cNvPr id="0" name=""/>
        <dsp:cNvSpPr/>
      </dsp:nvSpPr>
      <dsp:spPr>
        <a:xfrm>
          <a:off x="3978580" y="2089488"/>
          <a:ext cx="2441972" cy="549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683"/>
              </a:lnTo>
              <a:lnTo>
                <a:pt x="2441972" y="384683"/>
              </a:lnTo>
              <a:lnTo>
                <a:pt x="2441972" y="5490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5A33A4-675D-934B-898D-19C2B14E60CF}">
      <dsp:nvSpPr>
        <dsp:cNvPr id="0" name=""/>
        <dsp:cNvSpPr/>
      </dsp:nvSpPr>
      <dsp:spPr>
        <a:xfrm>
          <a:off x="2204818" y="2089488"/>
          <a:ext cx="1773761" cy="549949"/>
        </a:xfrm>
        <a:custGeom>
          <a:avLst/>
          <a:gdLst/>
          <a:ahLst/>
          <a:cxnLst/>
          <a:rect l="0" t="0" r="0" b="0"/>
          <a:pathLst>
            <a:path>
              <a:moveTo>
                <a:pt x="1773761" y="0"/>
              </a:moveTo>
              <a:lnTo>
                <a:pt x="1773761" y="385573"/>
              </a:lnTo>
              <a:lnTo>
                <a:pt x="0" y="385573"/>
              </a:lnTo>
              <a:lnTo>
                <a:pt x="0" y="5499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8774D-C76E-7C42-AE53-D3780B03F264}">
      <dsp:nvSpPr>
        <dsp:cNvPr id="0" name=""/>
        <dsp:cNvSpPr/>
      </dsp:nvSpPr>
      <dsp:spPr>
        <a:xfrm>
          <a:off x="3978580" y="870173"/>
          <a:ext cx="1620993" cy="448826"/>
        </a:xfrm>
        <a:custGeom>
          <a:avLst/>
          <a:gdLst/>
          <a:ahLst/>
          <a:cxnLst/>
          <a:rect l="0" t="0" r="0" b="0"/>
          <a:pathLst>
            <a:path>
              <a:moveTo>
                <a:pt x="1620993" y="0"/>
              </a:moveTo>
              <a:lnTo>
                <a:pt x="1620993" y="284450"/>
              </a:lnTo>
              <a:lnTo>
                <a:pt x="0" y="284450"/>
              </a:lnTo>
              <a:lnTo>
                <a:pt x="0" y="4488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794E2-3B8F-0D4C-A2A5-42AB18173F83}">
      <dsp:nvSpPr>
        <dsp:cNvPr id="0" name=""/>
        <dsp:cNvSpPr/>
      </dsp:nvSpPr>
      <dsp:spPr>
        <a:xfrm>
          <a:off x="3310643" y="135705"/>
          <a:ext cx="4577862" cy="734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13B2F-4BFB-5341-8B96-D999102370E5}">
      <dsp:nvSpPr>
        <dsp:cNvPr id="0" name=""/>
        <dsp:cNvSpPr/>
      </dsp:nvSpPr>
      <dsp:spPr>
        <a:xfrm>
          <a:off x="3507796" y="323000"/>
          <a:ext cx="4577862" cy="7344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FONCIÈRES DÉDUCTIBLES EN 2018 ET 2019</a:t>
          </a:r>
          <a:endParaRPr lang="fr-FR" sz="1200" b="1" u="sng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REGIME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u="sng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29308" y="344512"/>
        <a:ext cx="4534838" cy="691443"/>
      </dsp:txXfrm>
    </dsp:sp>
    <dsp:sp modelId="{EA2D450C-C1F6-364E-9AE8-F72BAF1A1CA6}">
      <dsp:nvSpPr>
        <dsp:cNvPr id="0" name=""/>
        <dsp:cNvSpPr/>
      </dsp:nvSpPr>
      <dsp:spPr>
        <a:xfrm>
          <a:off x="2767146" y="1318999"/>
          <a:ext cx="2422869" cy="770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1FB002-60A9-3F4A-8331-969A79CACEE8}">
      <dsp:nvSpPr>
        <dsp:cNvPr id="0" name=""/>
        <dsp:cNvSpPr/>
      </dsp:nvSpPr>
      <dsp:spPr>
        <a:xfrm>
          <a:off x="2964298" y="1506294"/>
          <a:ext cx="2422869" cy="770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 PILOTABLES </a:t>
          </a:r>
          <a:r>
            <a:rPr lang="fr-FR" sz="1200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Dépenses de travaux listées à l’art.60 II K 1 2° de la loi </a:t>
          </a:r>
        </a:p>
      </dsp:txBody>
      <dsp:txXfrm>
        <a:off x="2986865" y="1528861"/>
        <a:ext cx="2377735" cy="725355"/>
      </dsp:txXfrm>
    </dsp:sp>
    <dsp:sp modelId="{00855FEC-230B-CD4E-9CC2-F2F4B0E24DF4}">
      <dsp:nvSpPr>
        <dsp:cNvPr id="0" name=""/>
        <dsp:cNvSpPr/>
      </dsp:nvSpPr>
      <dsp:spPr>
        <a:xfrm>
          <a:off x="6043" y="2639438"/>
          <a:ext cx="4397550" cy="3073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6892C-FC4A-BE4A-A967-A9D832B9643B}">
      <dsp:nvSpPr>
        <dsp:cNvPr id="0" name=""/>
        <dsp:cNvSpPr/>
      </dsp:nvSpPr>
      <dsp:spPr>
        <a:xfrm>
          <a:off x="203196" y="2826733"/>
          <a:ext cx="4397550" cy="30739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supportées directement par le contribuable :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Principe de déduction pour 2019 </a:t>
          </a: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application de la </a:t>
          </a: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 règle de la moyenne »</a:t>
          </a: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En 2019, les charges déductibles au titre des revenus fonciers seront égales à la moyenne des charges pilotables supportées en 2018 et 2019. 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Exceptions</a:t>
          </a: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: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Travaux d’urgence (force majeure, imposés par le syndic de copropriété ou décision de justice ou injonction administrative…)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Travaux sur immeubles acquis en 2019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-Travaux sur immeubles classés monument historique ou ayant reçu le label de la Fondation du patrimoine en 2019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Les dépenses correspondant à une des exceptions ci-dessus sont intégralement déductibles et ne sont donc pas soumises à la règle de la moyenne.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/>
        </a:p>
      </dsp:txBody>
      <dsp:txXfrm>
        <a:off x="293229" y="2916766"/>
        <a:ext cx="4217484" cy="2893902"/>
      </dsp:txXfrm>
    </dsp:sp>
    <dsp:sp modelId="{C2FBBF71-5C6D-594F-8398-B2BF52BE26FE}">
      <dsp:nvSpPr>
        <dsp:cNvPr id="0" name=""/>
        <dsp:cNvSpPr/>
      </dsp:nvSpPr>
      <dsp:spPr>
        <a:xfrm>
          <a:off x="4852425" y="2638548"/>
          <a:ext cx="3136255" cy="30344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700BF0-A460-F342-9B16-03A4C09F9911}">
      <dsp:nvSpPr>
        <dsp:cNvPr id="0" name=""/>
        <dsp:cNvSpPr/>
      </dsp:nvSpPr>
      <dsp:spPr>
        <a:xfrm>
          <a:off x="5049577" y="2825843"/>
          <a:ext cx="3136255" cy="3034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supportées par les provisions pour charges de copropriété correspondant à des dépenses de travaux :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Résultat 2019 </a:t>
          </a: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Peuvent être déduites l’intégralité des provisions pour charge de copropriété de cette nature + 50% de celles supportées en 2018 si elles correspondent à des travaux d’entretien, réparation…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Résultat 2020 </a:t>
          </a: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 Les  provisions pour charge de copropriété pour travaux supportées en 2020 pourront être déduites pour leur montant réel  - 50% de celles supportées en 2019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/>
        </a:p>
      </dsp:txBody>
      <dsp:txXfrm>
        <a:off x="5138452" y="2914718"/>
        <a:ext cx="2958505" cy="2856681"/>
      </dsp:txXfrm>
    </dsp:sp>
    <dsp:sp modelId="{93AD2B2A-98D6-6247-8ACD-5428DF3774E6}">
      <dsp:nvSpPr>
        <dsp:cNvPr id="0" name=""/>
        <dsp:cNvSpPr/>
      </dsp:nvSpPr>
      <dsp:spPr>
        <a:xfrm>
          <a:off x="8009631" y="1318999"/>
          <a:ext cx="2796144" cy="1067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82C72-AC04-8A40-BB90-CDD3028A31A0}">
      <dsp:nvSpPr>
        <dsp:cNvPr id="0" name=""/>
        <dsp:cNvSpPr/>
      </dsp:nvSpPr>
      <dsp:spPr>
        <a:xfrm>
          <a:off x="8206784" y="1506294"/>
          <a:ext cx="2796144" cy="1067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RÉCURRENTES </a:t>
          </a:r>
          <a:r>
            <a:rPr lang="fr-FR" sz="1200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Toutes les autres charges admises en déduction de l’art.31 du CGI autres que les dépenses de travaux </a:t>
          </a:r>
        </a:p>
      </dsp:txBody>
      <dsp:txXfrm>
        <a:off x="8238064" y="1537574"/>
        <a:ext cx="2733584" cy="1005418"/>
      </dsp:txXfrm>
    </dsp:sp>
    <dsp:sp modelId="{5E48498E-5DD8-C846-B284-94A63B0495AA}">
      <dsp:nvSpPr>
        <dsp:cNvPr id="0" name=""/>
        <dsp:cNvSpPr/>
      </dsp:nvSpPr>
      <dsp:spPr>
        <a:xfrm>
          <a:off x="8345422" y="2682580"/>
          <a:ext cx="2174279" cy="34470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D50BF-88C1-4C49-8335-983C7A08AF5B}">
      <dsp:nvSpPr>
        <dsp:cNvPr id="0" name=""/>
        <dsp:cNvSpPr/>
      </dsp:nvSpPr>
      <dsp:spPr>
        <a:xfrm>
          <a:off x="8542575" y="2869875"/>
          <a:ext cx="2174279" cy="3447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Principe de déduction </a:t>
          </a: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Les dettes échues en 2018 ne sont déductibles que sur le résultat 2018 indépendamment de leur paiement effectif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Désormais, les dettes échues au cours d’une année sont déductibles sur le résultat de cette même année et non pas sur l’année où elles ont été payées.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Remarque</a:t>
          </a: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: Peuvent cependant être déduites en 2018 les dettes dont l’échéance n’est pas survenue en 2018 mais qui ont été effectivement payées au cours de cette année</a:t>
          </a:r>
        </a:p>
      </dsp:txBody>
      <dsp:txXfrm>
        <a:off x="8606257" y="2933557"/>
        <a:ext cx="2046915" cy="33197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FD444-21EA-2240-B863-01ADD58681B0}">
      <dsp:nvSpPr>
        <dsp:cNvPr id="0" name=""/>
        <dsp:cNvSpPr/>
      </dsp:nvSpPr>
      <dsp:spPr>
        <a:xfrm>
          <a:off x="9990471" y="1970935"/>
          <a:ext cx="428165" cy="561286"/>
        </a:xfrm>
        <a:custGeom>
          <a:avLst/>
          <a:gdLst/>
          <a:ahLst/>
          <a:cxnLst/>
          <a:rect l="0" t="0" r="0" b="0"/>
          <a:pathLst>
            <a:path>
              <a:moveTo>
                <a:pt x="428165" y="0"/>
              </a:moveTo>
              <a:lnTo>
                <a:pt x="428165" y="398371"/>
              </a:lnTo>
              <a:lnTo>
                <a:pt x="0" y="398371"/>
              </a:lnTo>
              <a:lnTo>
                <a:pt x="0" y="5612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5AE53-24FD-B940-A643-8A54747BAEF7}">
      <dsp:nvSpPr>
        <dsp:cNvPr id="0" name=""/>
        <dsp:cNvSpPr/>
      </dsp:nvSpPr>
      <dsp:spPr>
        <a:xfrm>
          <a:off x="5929036" y="1361485"/>
          <a:ext cx="4489600" cy="286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862"/>
              </a:lnTo>
              <a:lnTo>
                <a:pt x="4489600" y="123862"/>
              </a:lnTo>
              <a:lnTo>
                <a:pt x="4489600" y="2867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BC76A-D69A-0642-BE8C-63E281032335}">
      <dsp:nvSpPr>
        <dsp:cNvPr id="0" name=""/>
        <dsp:cNvSpPr/>
      </dsp:nvSpPr>
      <dsp:spPr>
        <a:xfrm>
          <a:off x="4234461" y="2080886"/>
          <a:ext cx="2105605" cy="781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184"/>
              </a:lnTo>
              <a:lnTo>
                <a:pt x="2105605" y="618184"/>
              </a:lnTo>
              <a:lnTo>
                <a:pt x="2105605" y="7810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5A33A4-675D-934B-898D-19C2B14E60CF}">
      <dsp:nvSpPr>
        <dsp:cNvPr id="0" name=""/>
        <dsp:cNvSpPr/>
      </dsp:nvSpPr>
      <dsp:spPr>
        <a:xfrm>
          <a:off x="1994226" y="2080886"/>
          <a:ext cx="2240235" cy="558092"/>
        </a:xfrm>
        <a:custGeom>
          <a:avLst/>
          <a:gdLst/>
          <a:ahLst/>
          <a:cxnLst/>
          <a:rect l="0" t="0" r="0" b="0"/>
          <a:pathLst>
            <a:path>
              <a:moveTo>
                <a:pt x="2240235" y="0"/>
              </a:moveTo>
              <a:lnTo>
                <a:pt x="2240235" y="395178"/>
              </a:lnTo>
              <a:lnTo>
                <a:pt x="0" y="395178"/>
              </a:lnTo>
              <a:lnTo>
                <a:pt x="0" y="5580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8774D-C76E-7C42-AE53-D3780B03F264}">
      <dsp:nvSpPr>
        <dsp:cNvPr id="0" name=""/>
        <dsp:cNvSpPr/>
      </dsp:nvSpPr>
      <dsp:spPr>
        <a:xfrm>
          <a:off x="4234461" y="1361485"/>
          <a:ext cx="1694574" cy="340479"/>
        </a:xfrm>
        <a:custGeom>
          <a:avLst/>
          <a:gdLst/>
          <a:ahLst/>
          <a:cxnLst/>
          <a:rect l="0" t="0" r="0" b="0"/>
          <a:pathLst>
            <a:path>
              <a:moveTo>
                <a:pt x="1694574" y="0"/>
              </a:moveTo>
              <a:lnTo>
                <a:pt x="1694574" y="177564"/>
              </a:lnTo>
              <a:lnTo>
                <a:pt x="0" y="177564"/>
              </a:lnTo>
              <a:lnTo>
                <a:pt x="0" y="3404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794E2-3B8F-0D4C-A2A5-42AB18173F83}">
      <dsp:nvSpPr>
        <dsp:cNvPr id="0" name=""/>
        <dsp:cNvSpPr/>
      </dsp:nvSpPr>
      <dsp:spPr>
        <a:xfrm>
          <a:off x="3816090" y="-12994"/>
          <a:ext cx="4225891" cy="1374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13B2F-4BFB-5341-8B96-D999102370E5}">
      <dsp:nvSpPr>
        <dsp:cNvPr id="0" name=""/>
        <dsp:cNvSpPr/>
      </dsp:nvSpPr>
      <dsp:spPr>
        <a:xfrm>
          <a:off x="4011489" y="172635"/>
          <a:ext cx="4225891" cy="1374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FONCIÈRES DÉDUCTIBLES EN 2018 ET 2019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u="sng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EXEMPLE</a:t>
          </a:r>
          <a:r>
            <a:rPr lang="fr-FR" sz="1200" b="1" u="none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1200" b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fr-FR" sz="1200" b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Notre client a deux biens qu’il donne en location: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-une maison d’habitation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-un appartement dans une </a:t>
          </a:r>
          <a:r>
            <a:rPr lang="fr-FR" sz="1200" b="0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co-propriété</a:t>
          </a:r>
          <a:r>
            <a:rPr lang="fr-FR" sz="1200" b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u="sng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u="sng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51746" y="212892"/>
        <a:ext cx="4145377" cy="1293965"/>
      </dsp:txXfrm>
    </dsp:sp>
    <dsp:sp modelId="{EA2D450C-C1F6-364E-9AE8-F72BAF1A1CA6}">
      <dsp:nvSpPr>
        <dsp:cNvPr id="0" name=""/>
        <dsp:cNvSpPr/>
      </dsp:nvSpPr>
      <dsp:spPr>
        <a:xfrm>
          <a:off x="3033797" y="1701964"/>
          <a:ext cx="2401329" cy="3789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1FB002-60A9-3F4A-8331-969A79CACEE8}">
      <dsp:nvSpPr>
        <dsp:cNvPr id="0" name=""/>
        <dsp:cNvSpPr/>
      </dsp:nvSpPr>
      <dsp:spPr>
        <a:xfrm>
          <a:off x="3229196" y="1887594"/>
          <a:ext cx="2401329" cy="3789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 PILOTABLES </a:t>
          </a:r>
          <a:r>
            <a:rPr lang="fr-FR" sz="1200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</dsp:txBody>
      <dsp:txXfrm>
        <a:off x="3240294" y="1898692"/>
        <a:ext cx="2379133" cy="356725"/>
      </dsp:txXfrm>
    </dsp:sp>
    <dsp:sp modelId="{00855FEC-230B-CD4E-9CC2-F2F4B0E24DF4}">
      <dsp:nvSpPr>
        <dsp:cNvPr id="0" name=""/>
        <dsp:cNvSpPr/>
      </dsp:nvSpPr>
      <dsp:spPr>
        <a:xfrm>
          <a:off x="-85894" y="2638978"/>
          <a:ext cx="4160243" cy="2678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6892C-FC4A-BE4A-A967-A9D832B9643B}">
      <dsp:nvSpPr>
        <dsp:cNvPr id="0" name=""/>
        <dsp:cNvSpPr/>
      </dsp:nvSpPr>
      <dsp:spPr>
        <a:xfrm>
          <a:off x="109504" y="2824608"/>
          <a:ext cx="4160243" cy="26786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supportées directement par le contribuable 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Dans la maison d’habitation, en 2018, dépense d’isolation pour 6000€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En 2019, dans la maison, réfaction de la toiture suite à une tempête pour 30 000€, d’autres travaux sans caractère urgent pour 4000€ 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/>
        </a:p>
      </dsp:txBody>
      <dsp:txXfrm>
        <a:off x="187959" y="2903063"/>
        <a:ext cx="4003333" cy="2521751"/>
      </dsp:txXfrm>
    </dsp:sp>
    <dsp:sp modelId="{C2FBBF71-5C6D-594F-8398-B2BF52BE26FE}">
      <dsp:nvSpPr>
        <dsp:cNvPr id="0" name=""/>
        <dsp:cNvSpPr/>
      </dsp:nvSpPr>
      <dsp:spPr>
        <a:xfrm>
          <a:off x="4516287" y="2861985"/>
          <a:ext cx="3647559" cy="247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700BF0-A460-F342-9B16-03A4C09F9911}">
      <dsp:nvSpPr>
        <dsp:cNvPr id="0" name=""/>
        <dsp:cNvSpPr/>
      </dsp:nvSpPr>
      <dsp:spPr>
        <a:xfrm>
          <a:off x="4711687" y="3047615"/>
          <a:ext cx="3647559" cy="247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supportées par les provisions pour charges de copropriété correspondant à des dépenses de travaux :</a:t>
          </a:r>
          <a:endParaRPr lang="fr-F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 2018</a:t>
          </a: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l’appel de provision sur charges de copropriété était 8 000€ de charges de copropriété, parmi celles-ci  2 000€ correspondaient à des travaux de réparation. Les charges récupérables sur les locataires sont de 3 500€. 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 2019</a:t>
          </a: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l’appel de charges est de 7 000€, parmi celles-ci 800€  correspondent à des dépenses d’entretien.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fr-FR" sz="1200" kern="1200" dirty="0"/>
        </a:p>
      </dsp:txBody>
      <dsp:txXfrm>
        <a:off x="4784302" y="3120230"/>
        <a:ext cx="3502329" cy="2334032"/>
      </dsp:txXfrm>
    </dsp:sp>
    <dsp:sp modelId="{93AD2B2A-98D6-6247-8ACD-5428DF3774E6}">
      <dsp:nvSpPr>
        <dsp:cNvPr id="0" name=""/>
        <dsp:cNvSpPr/>
      </dsp:nvSpPr>
      <dsp:spPr>
        <a:xfrm>
          <a:off x="9241607" y="1648262"/>
          <a:ext cx="2354058" cy="322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82C72-AC04-8A40-BB90-CDD3028A31A0}">
      <dsp:nvSpPr>
        <dsp:cNvPr id="0" name=""/>
        <dsp:cNvSpPr/>
      </dsp:nvSpPr>
      <dsp:spPr>
        <a:xfrm>
          <a:off x="9437007" y="1833891"/>
          <a:ext cx="2354058" cy="322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CHARGES RÉCURRENTES </a:t>
          </a:r>
          <a:r>
            <a:rPr lang="fr-FR" sz="1200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</dsp:txBody>
      <dsp:txXfrm>
        <a:off x="9446458" y="1843342"/>
        <a:ext cx="2335156" cy="303771"/>
      </dsp:txXfrm>
    </dsp:sp>
    <dsp:sp modelId="{5E48498E-5DD8-C846-B284-94A63B0495AA}">
      <dsp:nvSpPr>
        <dsp:cNvPr id="0" name=""/>
        <dsp:cNvSpPr/>
      </dsp:nvSpPr>
      <dsp:spPr>
        <a:xfrm>
          <a:off x="8426761" y="2532221"/>
          <a:ext cx="3127419" cy="2052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D50BF-88C1-4C49-8335-983C7A08AF5B}">
      <dsp:nvSpPr>
        <dsp:cNvPr id="0" name=""/>
        <dsp:cNvSpPr/>
      </dsp:nvSpPr>
      <dsp:spPr>
        <a:xfrm>
          <a:off x="8622161" y="2717851"/>
          <a:ext cx="3127419" cy="2052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Pour l’ensemble de ses biens, il paye: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Des taxes foncières (hors ordures ménagères) de 2400€. Exigibilité octobre 2019,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Des primes d’assurances de juin 2019 à juin 2020 payées en mai 2019 pour 1000€. Date d’échéance 1</a:t>
          </a:r>
          <a:r>
            <a:rPr lang="fr-FR" sz="1200" kern="12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er</a:t>
          </a: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juin 2019.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 Intérêt d’emprunt : 780€ payés en 2019 mais 80 € couvrent le début de l’année 2020.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82265" y="2777955"/>
        <a:ext cx="3007211" cy="1931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E6B99-99CD-4FC0-A6EB-41556C86D49C}" type="datetimeFigureOut">
              <a:rPr lang="fr-FR" smtClean="0"/>
              <a:t>13/04/2020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E4895-3E99-4C6F-9751-5441C64241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31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0E4895-3E99-4C6F-9751-5441C642411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976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0F041C-12AD-0D41-8288-9AEB44F6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072D9D-BEDE-3C41-B511-EF79A30C4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255E04-51DB-E343-B479-975DB8670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B31D-FE90-435D-BFFF-A29546E6B22B}" type="datetime1">
              <a:rPr lang="fr-FR" smtClean="0"/>
              <a:t>13/04/2020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0686D9-4F0B-A043-BF6A-DBD635931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F99015-0A35-8B49-8622-F659F7CB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15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1D4ED6-2FBC-E742-B893-CA56979C5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55DDFB8-C0F8-C04D-9F3C-C367781A1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8149A2-0E21-6F4F-8AB5-60B91F175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1695-A459-4C3D-89BD-89F6FFD5EF60}" type="datetime1">
              <a:rPr lang="fr-FR" smtClean="0"/>
              <a:t>13/04/2020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C2232C-0FCD-F44C-A5A7-E26A62246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D3E07-4E0D-F54C-BF4A-D8E4C421C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96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FD625E3-3B5D-B344-A8CC-29F4F2749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5D78F7-3A51-7A49-BD55-D4D5DD257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3CCB9C-B490-F643-965A-4605195D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C320-8009-491E-80C4-B3F91CE46B1D}" type="datetime1">
              <a:rPr lang="fr-FR" smtClean="0"/>
              <a:t>13/04/2020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7A7BC5-0385-7044-8E4F-983995D76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B74FB-9D9B-B344-A5B5-DB950E4D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21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F488B9-C0C0-A747-8940-BB5DA0DA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511569-01A9-834F-B461-A2E534AE2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C1B945-FE44-D04A-86BD-10B98EFC8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102C-095A-4733-8DF6-5504ED879076}" type="datetime1">
              <a:rPr lang="fr-FR" smtClean="0"/>
              <a:t>13/04/2020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CEB147-2C7A-F74C-97B9-6D9B98227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BA40A4-D16F-DA41-88F9-35C4C6A3B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08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D4C9AB-FBB8-E541-BEEF-5FA30620F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579456-51F4-E14E-A798-D843923AE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0E2B53-7757-0B4E-BB6D-970CB032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6A44-978C-45D7-9663-A8D82289CEE3}" type="datetime1">
              <a:rPr lang="fr-FR" smtClean="0"/>
              <a:t>13/04/2020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4AD294-BDCD-2C45-AF1D-C9CF9475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7CD956-CD71-BC48-9ED0-916724060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85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F6E68B-3936-8344-825B-EC69CC10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4813E4-7A84-3A4C-A0CA-37EEEE90F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A212BF-E2C5-0245-A052-4EED2E5B0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91B39F-442D-3849-ABBC-7626E2B0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39FA-03A0-430A-866F-D97659ABA9D3}" type="datetime1">
              <a:rPr lang="fr-FR" smtClean="0"/>
              <a:t>13/04/2020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DABF0B-52A2-3C48-A411-7DD854B4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52E791-108B-E84A-B859-E6AFBD7E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68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27E4EA-FBA6-F349-8FCE-EB66AC1A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EE74D4-B290-224F-A770-D101545E0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B3CDAE-5542-3044-9653-5B3773803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1A2DEB4-8DCF-0D40-9DB9-EC3688F70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88D332E-A150-B244-8020-0C351CFB81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C787F4-B9F5-F14C-979F-4E68AF5FC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344A-914D-4D50-962C-3B0436361E5B}" type="datetime1">
              <a:rPr lang="fr-FR" smtClean="0"/>
              <a:t>13/04/2020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34AA20B-CA0C-BE44-A3BB-007F69BB4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86EB56C-C149-A248-B3FF-3D8FE005B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9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887E41-B1EB-014F-8E2E-2BF46F2BB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2B0F993-62FB-CC40-A560-EC1D31AEF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CFA6-C73A-471E-A7F7-A635AFDB04CC}" type="datetime1">
              <a:rPr lang="fr-FR" smtClean="0"/>
              <a:t>13/04/2020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312EFC-09C6-B642-9DFB-C1052A566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C9B0568-B926-934D-96D3-B39233372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B3D8642-E4EC-BC40-A084-ACA4E410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34418-70B5-4457-A66F-AB75A6160434}" type="datetime1">
              <a:rPr lang="fr-FR" smtClean="0"/>
              <a:t>13/04/2020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1D7C1B-CD25-084F-8AF0-61CE4287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250A54-9E62-4847-963D-2CF82DC36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9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88DF1F-D434-7C42-8325-A38DC99E0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E0C0B2-9F23-9C4C-B55C-A310FD5DF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086BE9-AFD6-2148-BD1B-3603B35C6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1CB6E9-20FF-2F4E-A011-81A58F48D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6384-FB40-478A-AF67-32C7ACBFCBC8}" type="datetime1">
              <a:rPr lang="fr-FR" smtClean="0"/>
              <a:t>13/04/2020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B9B3FC-F26E-004D-9877-7F5EC09C3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8BE129-19CA-5F48-98D2-92C659F04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33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3BE806-DB3B-D848-87C6-8329A06FF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4792439-4443-E042-B20D-28B33A14DF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29DDEC-5284-8C45-9A5C-E2D7E5788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9FF3C9-869E-EE4A-BC06-5F2434D7A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E786-6788-4C71-8AC8-6C6C63DCD629}" type="datetime1">
              <a:rPr lang="fr-FR" smtClean="0"/>
              <a:t>13/04/2020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1E82B2-8DD4-FE4F-A357-22CA5167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05540A-B1B3-2E46-9AF0-3B2A1CED2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01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1CF0666-5130-5843-BBE7-8A518E8AF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F50F68-0807-5A4F-87F7-A35D69926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EFA35C-298A-D943-950E-E482850B09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C0635-BA72-4D4F-BAB2-A2A96CE77B4D}" type="datetime1">
              <a:rPr lang="fr-FR" smtClean="0"/>
              <a:t>13/04/2020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DDEC2A-7E73-F84D-9C9A-9C7209F13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CONCORDIA AVOCATS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EFFF23-C28A-D743-9C27-DB92894BF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CED54-86A5-2D42-B7DF-16E8D4D46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1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1B3E767-AB0F-074B-B833-D8E13500E8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1542215"/>
              </p:ext>
            </p:extLst>
          </p:nvPr>
        </p:nvGraphicFramePr>
        <p:xfrm>
          <a:off x="461790" y="99519"/>
          <a:ext cx="11016868" cy="6758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9CB9EA61-8E2F-8E45-8CA4-F57E5B296B19}"/>
              </a:ext>
            </a:extLst>
          </p:cNvPr>
          <p:cNvSpPr txBox="1"/>
          <p:nvPr/>
        </p:nvSpPr>
        <p:spPr>
          <a:xfrm>
            <a:off x="461790" y="6075144"/>
            <a:ext cx="23004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Art.60 II K de la loi de finances pour 2017 du 29 décembre 2016 modifiée par l’ordonnance du 22 septembre 2017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0DAFE4-D077-C244-BBBE-0F6BE0513133}"/>
              </a:ext>
            </a:extLst>
          </p:cNvPr>
          <p:cNvSpPr txBox="1"/>
          <p:nvPr/>
        </p:nvSpPr>
        <p:spPr>
          <a:xfrm>
            <a:off x="9224195" y="195133"/>
            <a:ext cx="2300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BOI-IR-PAS-50-20-10-20180704</a:t>
            </a:r>
          </a:p>
        </p:txBody>
      </p:sp>
      <p:pic>
        <p:nvPicPr>
          <p:cNvPr id="3" name="Image 2" descr="Une image contenant verre&#10;&#10;Description générée automatiquement">
            <a:extLst>
              <a:ext uri="{FF2B5EF4-FFF2-40B4-BE49-F238E27FC236}">
                <a16:creationId xmlns:a16="http://schemas.microsoft.com/office/drawing/2014/main" id="{D00340CB-7E25-44CE-BE21-541EB5FB8A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762626" y="4261"/>
            <a:ext cx="937341" cy="1127858"/>
          </a:xfrm>
          <a:prstGeom prst="rect">
            <a:avLst/>
          </a:prstGeom>
        </p:spPr>
      </p:pic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1CDE51-CDB3-4DC3-A8A0-560BA9763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1FEDFEA-ADA9-4234-90D9-127C544A8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52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1B3E767-AB0F-074B-B833-D8E13500E8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022424"/>
              </p:ext>
            </p:extLst>
          </p:nvPr>
        </p:nvGraphicFramePr>
        <p:xfrm>
          <a:off x="461790" y="99519"/>
          <a:ext cx="11016868" cy="6758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9CB9EA61-8E2F-8E45-8CA4-F57E5B296B19}"/>
              </a:ext>
            </a:extLst>
          </p:cNvPr>
          <p:cNvSpPr txBox="1"/>
          <p:nvPr/>
        </p:nvSpPr>
        <p:spPr>
          <a:xfrm>
            <a:off x="461790" y="6112150"/>
            <a:ext cx="1944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Art.60 II K de la loi de finances pour 2017 du 29 décembre 2016</a:t>
            </a:r>
          </a:p>
          <a:p>
            <a:r>
              <a:rPr lang="fr-FR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modifiée par l’ordonnance du 22 septembre 2017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0DAFE4-D077-C244-BBBE-0F6BE0513133}"/>
              </a:ext>
            </a:extLst>
          </p:cNvPr>
          <p:cNvSpPr txBox="1"/>
          <p:nvPr/>
        </p:nvSpPr>
        <p:spPr>
          <a:xfrm>
            <a:off x="9224195" y="195133"/>
            <a:ext cx="2300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BOI-IR-PAS-50-20-10-20180704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076E6135-48CF-4069-9631-4FFF4C943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CONCORDIA AVOCATS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EF35652-563F-4EE9-B50E-0BA0FBC15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ED54-86A5-2D42-B7DF-16E8D4D468CF}" type="slidenum">
              <a:rPr lang="fr-FR" smtClean="0"/>
              <a:t>2</a:t>
            </a:fld>
            <a:endParaRPr lang="fr-FR"/>
          </a:p>
        </p:txBody>
      </p:sp>
      <p:pic>
        <p:nvPicPr>
          <p:cNvPr id="8" name="Image 7" descr="Une image contenant verre&#10;&#10;Description générée automatiquement">
            <a:extLst>
              <a:ext uri="{FF2B5EF4-FFF2-40B4-BE49-F238E27FC236}">
                <a16:creationId xmlns:a16="http://schemas.microsoft.com/office/drawing/2014/main" id="{F6CAFC40-0FE7-4C57-90D8-00CA7BE7B2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762625" y="4261"/>
            <a:ext cx="937341" cy="11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23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1B3E767-AB0F-074B-B833-D8E13500E8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647628"/>
              </p:ext>
            </p:extLst>
          </p:nvPr>
        </p:nvGraphicFramePr>
        <p:xfrm>
          <a:off x="197963" y="51825"/>
          <a:ext cx="11927827" cy="730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9CB9EA61-8E2F-8E45-8CA4-F57E5B296B19}"/>
              </a:ext>
            </a:extLst>
          </p:cNvPr>
          <p:cNvSpPr txBox="1"/>
          <p:nvPr/>
        </p:nvSpPr>
        <p:spPr>
          <a:xfrm>
            <a:off x="631467" y="6033401"/>
            <a:ext cx="2600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Art.60 II K de la loi de finances pour 2017 du 29 décembre 2016 modifiée par l’ordonnance du 22 septembre 2017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0DAFE4-D077-C244-BBBE-0F6BE0513133}"/>
              </a:ext>
            </a:extLst>
          </p:cNvPr>
          <p:cNvSpPr txBox="1"/>
          <p:nvPr/>
        </p:nvSpPr>
        <p:spPr>
          <a:xfrm>
            <a:off x="9224195" y="195133"/>
            <a:ext cx="2300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BOI-IR-PAS-50-20-10-20180704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A0915A6-76F3-4BF9-AFAE-87D0A4E6EAC6}"/>
              </a:ext>
            </a:extLst>
          </p:cNvPr>
          <p:cNvSpPr/>
          <p:nvPr/>
        </p:nvSpPr>
        <p:spPr>
          <a:xfrm>
            <a:off x="465772" y="4585306"/>
            <a:ext cx="3817979" cy="12590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Notre client a donc déduit au titre de 2018 : 6000€ en 2018 de dépense d’entretien. </a:t>
            </a:r>
          </a:p>
          <a:p>
            <a:pPr lvl="0" algn="ctr"/>
            <a:r>
              <a:rPr lang="fr-FR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2019, il va pouvoir déduire l’intégralité des 30 000€ (travaux urgents) + [(6000 + 4000) : 2] qui représente la moyenne des travaux non urgents de 2018 et 2019. Il déduit donc 35 000 en totalité pour l’année 2019 de travaux d’entretien/réparation pour sa maison.</a:t>
            </a:r>
            <a:endParaRPr lang="fr-FR" sz="1200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992FCA0-4DD5-448E-9769-D29CA602B10E}"/>
              </a:ext>
            </a:extLst>
          </p:cNvPr>
          <p:cNvSpPr/>
          <p:nvPr/>
        </p:nvSpPr>
        <p:spPr>
          <a:xfrm>
            <a:off x="4551559" y="5282229"/>
            <a:ext cx="4152523" cy="12590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Notre client a donc déduit au titre de 2018 : 8000€ de provision.</a:t>
            </a:r>
          </a:p>
          <a:p>
            <a:pPr lvl="0" algn="ctr"/>
            <a:r>
              <a:rPr lang="fr-FR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2019: reprise de provision 2018: -  3 500€ (récupérables). </a:t>
            </a:r>
          </a:p>
          <a:p>
            <a:pPr lvl="0" algn="ctr"/>
            <a:r>
              <a:rPr lang="fr-FR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2019, 7 000€ + 1 000€ ( 50% des travaux de  2018). Soit des charges de réparation/entretien au titre de 2019 sur son appartement de 4 500€. Attention en 2020, il doit réintégrer 400€ (50% de 800€ déduits en 2019) </a:t>
            </a:r>
            <a:endParaRPr lang="fr-FR" sz="1200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D2AE5A45-245C-4FC3-A4D8-0277C7287C26}"/>
              </a:ext>
            </a:extLst>
          </p:cNvPr>
          <p:cNvSpPr/>
          <p:nvPr/>
        </p:nvSpPr>
        <p:spPr>
          <a:xfrm>
            <a:off x="8762542" y="4653584"/>
            <a:ext cx="3223744" cy="112244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Charges déductibles: Taxe foncière : 2 400€ + Primes d’assurance: 1 000€ (date d’échéance) + intérêt d’emprunt : 780€ (date de  règlement, mais en 2020 il devra diminuer sa charge de 80€).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2389868-C411-4E65-8105-2D8F4016D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2530" y="6623613"/>
            <a:ext cx="4114800" cy="134868"/>
          </a:xfrm>
        </p:spPr>
        <p:txBody>
          <a:bodyPr/>
          <a:lstStyle/>
          <a:p>
            <a:r>
              <a:rPr lang="fr-FR" dirty="0"/>
              <a:t>CONCORDIA AVOCATS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D3EA2359-DA86-47DE-9300-B6E7B9FE0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3977" y="6441050"/>
            <a:ext cx="2743200" cy="365125"/>
          </a:xfrm>
        </p:spPr>
        <p:txBody>
          <a:bodyPr/>
          <a:lstStyle/>
          <a:p>
            <a:fld id="{249CED54-86A5-2D42-B7DF-16E8D4D468CF}" type="slidenum">
              <a:rPr lang="fr-FR" smtClean="0"/>
              <a:t>3</a:t>
            </a:fld>
            <a:endParaRPr lang="fr-FR" dirty="0"/>
          </a:p>
        </p:txBody>
      </p:sp>
      <p:pic>
        <p:nvPicPr>
          <p:cNvPr id="11" name="Image 10" descr="Une image contenant verre&#10;&#10;Description générée automatiquement">
            <a:extLst>
              <a:ext uri="{FF2B5EF4-FFF2-40B4-BE49-F238E27FC236}">
                <a16:creationId xmlns:a16="http://schemas.microsoft.com/office/drawing/2014/main" id="{6FAF55F0-7D54-4C10-97CF-D8F2CE6AF2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726726" y="-18909"/>
            <a:ext cx="937341" cy="11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2158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924</Words>
  <Application>Microsoft Macintosh PowerPoint</Application>
  <PresentationFormat>Grand écran</PresentationFormat>
  <Paragraphs>83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Assistante</dc:creator>
  <cp:lastModifiedBy>Assistante</cp:lastModifiedBy>
  <cp:revision>44</cp:revision>
  <dcterms:created xsi:type="dcterms:W3CDTF">2020-04-01T12:46:41Z</dcterms:created>
  <dcterms:modified xsi:type="dcterms:W3CDTF">2020-04-13T09:10:44Z</dcterms:modified>
</cp:coreProperties>
</file>